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6" r:id="rId2"/>
    <p:sldId id="618" r:id="rId3"/>
    <p:sldId id="603" r:id="rId4"/>
    <p:sldId id="607" r:id="rId5"/>
    <p:sldId id="615" r:id="rId6"/>
    <p:sldId id="592" r:id="rId7"/>
    <p:sldId id="455" r:id="rId8"/>
    <p:sldId id="559" r:id="rId9"/>
    <p:sldId id="560" r:id="rId10"/>
    <p:sldId id="564" r:id="rId11"/>
    <p:sldId id="526" r:id="rId12"/>
    <p:sldId id="529" r:id="rId13"/>
    <p:sldId id="523" r:id="rId14"/>
    <p:sldId id="509" r:id="rId15"/>
    <p:sldId id="588" r:id="rId16"/>
    <p:sldId id="604" r:id="rId17"/>
    <p:sldId id="619" r:id="rId18"/>
    <p:sldId id="616" r:id="rId1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4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ECFF"/>
    <a:srgbClr val="CC99FF"/>
    <a:srgbClr val="004E8F"/>
    <a:srgbClr val="0033CC"/>
    <a:srgbClr val="660066"/>
    <a:srgbClr val="6E006E"/>
    <a:srgbClr val="620062"/>
    <a:srgbClr val="540054"/>
    <a:srgbClr val="570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0135" autoAdjust="0"/>
    <p:restoredTop sz="94704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4224"/>
        <p:guide pos="4740"/>
      </p:guideLst>
    </p:cSldViewPr>
  </p:slideViewPr>
  <p:outlineViewPr>
    <p:cViewPr>
      <p:scale>
        <a:sx n="33" d="100"/>
        <a:sy n="33" d="100"/>
      </p:scale>
      <p:origin x="0" y="7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notesViewPr>
    <p:cSldViewPr>
      <p:cViewPr>
        <p:scale>
          <a:sx n="150" d="100"/>
          <a:sy n="150" d="100"/>
        </p:scale>
        <p:origin x="-582" y="18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E6FAF-6D2D-4626-A8FB-2377B06D7AC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DBFD8F4-DC9A-4930-8DA2-3CE97D7CFA73}">
      <dgm:prSet phldrT="[Testo]" custT="1"/>
      <dgm:spPr>
        <a:xfrm>
          <a:off x="4284085" y="2763657"/>
          <a:ext cx="2508031" cy="2059479"/>
        </a:xfr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PHILANTROPY</a:t>
          </a:r>
        </a:p>
      </dgm:t>
    </dgm:pt>
    <dgm:pt modelId="{142C6BA7-FAE1-4B60-813E-1AC5F4AD44EA}" type="parTrans" cxnId="{1A2A5D7B-2808-4D65-A12B-1B8E7B60755A}">
      <dgm:prSet/>
      <dgm:spPr/>
      <dgm:t>
        <a:bodyPr/>
        <a:lstStyle/>
        <a:p>
          <a:endParaRPr lang="it-IT"/>
        </a:p>
      </dgm:t>
    </dgm:pt>
    <dgm:pt modelId="{5E9CDEB4-556E-4DA6-A10F-39D473982C1C}" type="sibTrans" cxnId="{1A2A5D7B-2808-4D65-A12B-1B8E7B60755A}">
      <dgm:prSet/>
      <dgm:spPr/>
      <dgm:t>
        <a:bodyPr/>
        <a:lstStyle/>
        <a:p>
          <a:endParaRPr lang="it-IT"/>
        </a:p>
      </dgm:t>
    </dgm:pt>
    <dgm:pt modelId="{A4C303A7-40BE-47F1-BE06-9468C880A1EA}">
      <dgm:prSet phldrT="[Testo]" custT="1"/>
      <dgm:spPr>
        <a:xfrm>
          <a:off x="7126811" y="1037774"/>
          <a:ext cx="2508031" cy="3192916"/>
        </a:xfr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IMPACT INVESTING</a:t>
          </a:r>
        </a:p>
      </dgm:t>
    </dgm:pt>
    <dgm:pt modelId="{E68E634F-C432-472C-80DE-4B9C6AA2372D}" type="parTrans" cxnId="{449F7552-D0DA-428C-93BE-977F05A4C55B}">
      <dgm:prSet/>
      <dgm:spPr/>
      <dgm:t>
        <a:bodyPr/>
        <a:lstStyle/>
        <a:p>
          <a:endParaRPr lang="it-IT"/>
        </a:p>
      </dgm:t>
    </dgm:pt>
    <dgm:pt modelId="{4F4CDFE0-20C5-443D-A8CD-1DA2490DEAA6}" type="sibTrans" cxnId="{449F7552-D0DA-428C-93BE-977F05A4C55B}">
      <dgm:prSet/>
      <dgm:spPr/>
      <dgm:t>
        <a:bodyPr/>
        <a:lstStyle/>
        <a:p>
          <a:endParaRPr lang="it-IT"/>
        </a:p>
      </dgm:t>
    </dgm:pt>
    <dgm:pt modelId="{604C23E2-D693-45AB-8B8E-4A9956409326}">
      <dgm:prSet phldrT="[Testo]" custT="1"/>
      <dgm:spPr>
        <a:xfrm>
          <a:off x="4284085" y="2763657"/>
          <a:ext cx="2508031" cy="2059479"/>
        </a:xfrm>
        <a:noFill/>
        <a:ln>
          <a:noFill/>
        </a:ln>
        <a:effectLst/>
      </dgm:spPr>
      <dgm:t>
        <a:bodyPr/>
        <a:lstStyle/>
        <a:p>
          <a:r>
            <a:rPr lang="it-IT" sz="2400" dirty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rPr>
            <a:t>CHARITY</a:t>
          </a:r>
        </a:p>
      </dgm:t>
    </dgm:pt>
    <dgm:pt modelId="{6DB585F9-9422-4B9F-B6D6-E8A8294D2E10}" type="parTrans" cxnId="{9F29A9AF-A153-44D9-B3E8-7D2D4282A005}">
      <dgm:prSet/>
      <dgm:spPr/>
      <dgm:t>
        <a:bodyPr/>
        <a:lstStyle/>
        <a:p>
          <a:endParaRPr lang="it-IT"/>
        </a:p>
      </dgm:t>
    </dgm:pt>
    <dgm:pt modelId="{83CFE756-F642-4FCD-8BBA-48A19B18F006}" type="sibTrans" cxnId="{9F29A9AF-A153-44D9-B3E8-7D2D4282A005}">
      <dgm:prSet/>
      <dgm:spPr/>
      <dgm:t>
        <a:bodyPr/>
        <a:lstStyle/>
        <a:p>
          <a:endParaRPr lang="it-IT"/>
        </a:p>
      </dgm:t>
    </dgm:pt>
    <dgm:pt modelId="{60289A00-EA16-4DE6-BB92-3C207246AA08}" type="pres">
      <dgm:prSet presAssocID="{433E6FAF-6D2D-4626-A8FB-2377B06D7ACE}" presName="arrowDiagram" presStyleCnt="0">
        <dgm:presLayoutVars>
          <dgm:chMax val="5"/>
          <dgm:dir/>
          <dgm:resizeHandles val="exact"/>
        </dgm:presLayoutVars>
      </dgm:prSet>
      <dgm:spPr/>
    </dgm:pt>
    <dgm:pt modelId="{36B4F5D3-ED6B-49BF-8BC6-08B782EFA266}" type="pres">
      <dgm:prSet presAssocID="{433E6FAF-6D2D-4626-A8FB-2377B06D7ACE}" presName="arrow" presStyleLbl="bgShp" presStyleIdx="0" presStyleCnt="1" custScaleX="109590" custScaleY="96154" custLinFactNeighborX="-3962" custLinFactNeighborY="3846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124496" y="0"/>
          <a:ext cx="10323133" cy="4823137"/>
        </a:xfrm>
        <a:prstGeom prst="swooshArrow">
          <a:avLst>
            <a:gd name="adj1" fmla="val 25000"/>
            <a:gd name="adj2" fmla="val 25000"/>
          </a:avLst>
        </a:prstGeom>
        <a:solidFill>
          <a:sysClr val="window" lastClr="FFFFFF"/>
        </a:solidFill>
        <a:ln w="76200" cap="flat" cmpd="sng" algn="ctr">
          <a:solidFill>
            <a:srgbClr val="92D050"/>
          </a:solidFill>
          <a:prstDash val="solid"/>
          <a:miter lim="800000"/>
        </a:ln>
        <a:effectLst/>
      </dgm:spPr>
    </dgm:pt>
    <dgm:pt modelId="{BD113F48-F627-46C5-8D23-635D79AE9311}" type="pres">
      <dgm:prSet presAssocID="{433E6FAF-6D2D-4626-A8FB-2377B06D7ACE}" presName="arrowDiagram3" presStyleCnt="0"/>
      <dgm:spPr/>
    </dgm:pt>
    <dgm:pt modelId="{0064D0C9-A165-4E09-82BB-76B565D41CAB}" type="pres">
      <dgm:prSet presAssocID="{604C23E2-D693-45AB-8B8E-4A9956409326}" presName="bullet3a" presStyleLbl="node1" presStyleIdx="0" presStyleCnt="3" custLinFactX="-248509" custLinFactNeighborX="-300000" custLinFactNeighborY="-57792"/>
      <dgm:spPr>
        <a:solidFill>
          <a:srgbClr val="FFC000"/>
        </a:solidFill>
      </dgm:spPr>
    </dgm:pt>
    <dgm:pt modelId="{8AAF39E2-795C-4517-AF2F-9BA93B358A80}" type="pres">
      <dgm:prSet presAssocID="{604C23E2-D693-45AB-8B8E-4A9956409326}" presName="textBox3a" presStyleLbl="revTx" presStyleIdx="0" presStyleCnt="3" custScaleX="228819" custScaleY="33070" custLinFactNeighborX="33731" custLinFactNeighborY="-1332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3A00F9DF-E3A5-4718-8188-E96BDD0ADD6A}" type="pres">
      <dgm:prSet presAssocID="{1DBFD8F4-DC9A-4930-8DA2-3CE97D7CFA73}" presName="bullet3b" presStyleLbl="node1" presStyleIdx="1" presStyleCnt="3" custLinFactNeighborX="77" custLinFactNeighborY="-86595"/>
      <dgm:spPr>
        <a:solidFill>
          <a:srgbClr val="FFC000"/>
        </a:solidFill>
      </dgm:spPr>
    </dgm:pt>
    <dgm:pt modelId="{B7B4D936-1C37-4027-AE12-8A3B9A380916}" type="pres">
      <dgm:prSet presAssocID="{1DBFD8F4-DC9A-4930-8DA2-3CE97D7CFA73}" presName="textBox3b" presStyleLbl="revTx" presStyleIdx="1" presStyleCnt="3" custScaleX="169505" custScaleY="17382" custLinFactNeighborX="-22709" custLinFactNeighborY="-1677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AAF4555B-C68E-416F-BBB2-C4BE71426AE2}" type="pres">
      <dgm:prSet presAssocID="{A4C303A7-40BE-47F1-BE06-9468C880A1EA}" presName="bullet3c" presStyleLbl="node1" presStyleIdx="2" presStyleCnt="3" custLinFactX="30805" custLinFactNeighborX="100000" custLinFactNeighborY="-33008"/>
      <dgm:spPr>
        <a:solidFill>
          <a:srgbClr val="FFC000"/>
        </a:solidFill>
      </dgm:spPr>
    </dgm:pt>
    <dgm:pt modelId="{5F4A1509-71EA-478A-96FA-F85F272CB9C4}" type="pres">
      <dgm:prSet presAssocID="{A4C303A7-40BE-47F1-BE06-9468C880A1EA}" presName="textBox3c" presStyleLbl="revTx" presStyleIdx="2" presStyleCnt="3" custScaleX="178699" custScaleY="15687" custLinFactNeighborX="26180" custLinFactNeighborY="-1307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</dgm:ptLst>
  <dgm:cxnLst>
    <dgm:cxn modelId="{756050BF-74D6-4E2F-9862-DDF0D6CF7033}" type="presOf" srcId="{433E6FAF-6D2D-4626-A8FB-2377B06D7ACE}" destId="{60289A00-EA16-4DE6-BB92-3C207246AA08}" srcOrd="0" destOrd="0" presId="urn:microsoft.com/office/officeart/2005/8/layout/arrow2"/>
    <dgm:cxn modelId="{1A2A5D7B-2808-4D65-A12B-1B8E7B60755A}" srcId="{433E6FAF-6D2D-4626-A8FB-2377B06D7ACE}" destId="{1DBFD8F4-DC9A-4930-8DA2-3CE97D7CFA73}" srcOrd="1" destOrd="0" parTransId="{142C6BA7-FAE1-4B60-813E-1AC5F4AD44EA}" sibTransId="{5E9CDEB4-556E-4DA6-A10F-39D473982C1C}"/>
    <dgm:cxn modelId="{449F7552-D0DA-428C-93BE-977F05A4C55B}" srcId="{433E6FAF-6D2D-4626-A8FB-2377B06D7ACE}" destId="{A4C303A7-40BE-47F1-BE06-9468C880A1EA}" srcOrd="2" destOrd="0" parTransId="{E68E634F-C432-472C-80DE-4B9C6AA2372D}" sibTransId="{4F4CDFE0-20C5-443D-A8CD-1DA2490DEAA6}"/>
    <dgm:cxn modelId="{E9627139-B821-45EC-9500-7677A5A84E37}" type="presOf" srcId="{1DBFD8F4-DC9A-4930-8DA2-3CE97D7CFA73}" destId="{B7B4D936-1C37-4027-AE12-8A3B9A380916}" srcOrd="0" destOrd="0" presId="urn:microsoft.com/office/officeart/2005/8/layout/arrow2"/>
    <dgm:cxn modelId="{51AE3EA1-9190-45D8-99A7-B6EA6706C4FC}" type="presOf" srcId="{A4C303A7-40BE-47F1-BE06-9468C880A1EA}" destId="{5F4A1509-71EA-478A-96FA-F85F272CB9C4}" srcOrd="0" destOrd="0" presId="urn:microsoft.com/office/officeart/2005/8/layout/arrow2"/>
    <dgm:cxn modelId="{89107204-E809-4920-8FD6-E6539B52610F}" type="presOf" srcId="{604C23E2-D693-45AB-8B8E-4A9956409326}" destId="{8AAF39E2-795C-4517-AF2F-9BA93B358A80}" srcOrd="0" destOrd="0" presId="urn:microsoft.com/office/officeart/2005/8/layout/arrow2"/>
    <dgm:cxn modelId="{9F29A9AF-A153-44D9-B3E8-7D2D4282A005}" srcId="{433E6FAF-6D2D-4626-A8FB-2377B06D7ACE}" destId="{604C23E2-D693-45AB-8B8E-4A9956409326}" srcOrd="0" destOrd="0" parTransId="{6DB585F9-9422-4B9F-B6D6-E8A8294D2E10}" sibTransId="{83CFE756-F642-4FCD-8BBA-48A19B18F006}"/>
    <dgm:cxn modelId="{EFA28876-C0F0-4C4E-B29B-FD38C64232A5}" type="presParOf" srcId="{60289A00-EA16-4DE6-BB92-3C207246AA08}" destId="{36B4F5D3-ED6B-49BF-8BC6-08B782EFA266}" srcOrd="0" destOrd="0" presId="urn:microsoft.com/office/officeart/2005/8/layout/arrow2"/>
    <dgm:cxn modelId="{B0D32BBF-4902-4421-B7CD-F90C889B0A46}" type="presParOf" srcId="{60289A00-EA16-4DE6-BB92-3C207246AA08}" destId="{BD113F48-F627-46C5-8D23-635D79AE9311}" srcOrd="1" destOrd="0" presId="urn:microsoft.com/office/officeart/2005/8/layout/arrow2"/>
    <dgm:cxn modelId="{56DC0A9C-B288-4961-9D27-9FABEC3E8248}" type="presParOf" srcId="{BD113F48-F627-46C5-8D23-635D79AE9311}" destId="{0064D0C9-A165-4E09-82BB-76B565D41CAB}" srcOrd="0" destOrd="0" presId="urn:microsoft.com/office/officeart/2005/8/layout/arrow2"/>
    <dgm:cxn modelId="{228AD3F4-F280-4FB2-9817-3C55FABEF9D8}" type="presParOf" srcId="{BD113F48-F627-46C5-8D23-635D79AE9311}" destId="{8AAF39E2-795C-4517-AF2F-9BA93B358A80}" srcOrd="1" destOrd="0" presId="urn:microsoft.com/office/officeart/2005/8/layout/arrow2"/>
    <dgm:cxn modelId="{C40F6E55-D56A-409D-890D-DCE98991B0E7}" type="presParOf" srcId="{BD113F48-F627-46C5-8D23-635D79AE9311}" destId="{3A00F9DF-E3A5-4718-8188-E96BDD0ADD6A}" srcOrd="2" destOrd="0" presId="urn:microsoft.com/office/officeart/2005/8/layout/arrow2"/>
    <dgm:cxn modelId="{328DCE87-2118-4FE8-9F9F-DA95AB5CD7E9}" type="presParOf" srcId="{BD113F48-F627-46C5-8D23-635D79AE9311}" destId="{B7B4D936-1C37-4027-AE12-8A3B9A380916}" srcOrd="3" destOrd="0" presId="urn:microsoft.com/office/officeart/2005/8/layout/arrow2"/>
    <dgm:cxn modelId="{406A9151-6B9D-484C-96CC-B3672AE08F28}" type="presParOf" srcId="{BD113F48-F627-46C5-8D23-635D79AE9311}" destId="{AAF4555B-C68E-416F-BBB2-C4BE71426AE2}" srcOrd="4" destOrd="0" presId="urn:microsoft.com/office/officeart/2005/8/layout/arrow2"/>
    <dgm:cxn modelId="{B08F4047-AE13-4442-A979-169F7491927C}" type="presParOf" srcId="{BD113F48-F627-46C5-8D23-635D79AE9311}" destId="{5F4A1509-71EA-478A-96FA-F85F272CB9C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3980" cy="46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t" anchorCtr="0" compatLnSpc="1">
            <a:prstTxWarp prst="textNoShape">
              <a:avLst/>
            </a:prstTxWarp>
          </a:bodyPr>
          <a:lstStyle>
            <a:lvl1pPr defTabSz="92691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02" y="0"/>
            <a:ext cx="2877170" cy="46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t" anchorCtr="0" compatLnSpc="1">
            <a:prstTxWarp prst="textNoShape">
              <a:avLst/>
            </a:prstTxWarp>
          </a:bodyPr>
          <a:lstStyle>
            <a:lvl1pPr algn="r" defTabSz="92691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61927"/>
            <a:ext cx="2953980" cy="4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b" anchorCtr="0" compatLnSpc="1">
            <a:prstTxWarp prst="textNoShape">
              <a:avLst/>
            </a:prstTxWarp>
          </a:bodyPr>
          <a:lstStyle>
            <a:lvl1pPr defTabSz="92691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02" y="9461927"/>
            <a:ext cx="2877170" cy="4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b" anchorCtr="0" compatLnSpc="1">
            <a:prstTxWarp prst="textNoShape">
              <a:avLst/>
            </a:prstTxWarp>
          </a:bodyPr>
          <a:lstStyle>
            <a:lvl1pPr algn="r" defTabSz="92691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C22245-0E83-478D-80F6-E2A2C91BF34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3980" cy="46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t" anchorCtr="0" compatLnSpc="1">
            <a:prstTxWarp prst="textNoShape">
              <a:avLst/>
            </a:prstTxWarp>
          </a:bodyPr>
          <a:lstStyle>
            <a:lvl1pPr defTabSz="92691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2" y="0"/>
            <a:ext cx="2877170" cy="46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t" anchorCtr="0" compatLnSpc="1">
            <a:prstTxWarp prst="textNoShape">
              <a:avLst/>
            </a:prstTxWarp>
          </a:bodyPr>
          <a:lstStyle>
            <a:lvl1pPr algn="r" defTabSz="92691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69938"/>
            <a:ext cx="4922837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921" y="4691838"/>
            <a:ext cx="4975040" cy="446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1927"/>
            <a:ext cx="2953980" cy="4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b" anchorCtr="0" compatLnSpc="1">
            <a:prstTxWarp prst="textNoShape">
              <a:avLst/>
            </a:prstTxWarp>
          </a:bodyPr>
          <a:lstStyle>
            <a:lvl1pPr defTabSz="92691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2" y="9461927"/>
            <a:ext cx="2877170" cy="4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8" tIns="46322" rIns="92648" bIns="46322" numCol="1" anchor="b" anchorCtr="0" compatLnSpc="1">
            <a:prstTxWarp prst="textNoShape">
              <a:avLst/>
            </a:prstTxWarp>
          </a:bodyPr>
          <a:lstStyle>
            <a:lvl1pPr algn="r" defTabSz="92691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A3E01F2-3CA1-4829-B186-E3473DD0736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70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E01F2-3CA1-4829-B186-E3473DD0736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8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ea typeface="ＭＳ Ｐゴシック" pitchFamily="34" charset="-128"/>
            </a:endParaRPr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6C2069-F6F0-4B4C-89D7-2AB2C01CAA44}" type="slidenum">
              <a:rPr lang="it-IT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1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ea typeface="ＭＳ Ｐゴシック" pitchFamily="34" charset="-128"/>
            </a:endParaRP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B87F174-19AC-4ACD-8471-3843C27CA0BB}" type="slidenum">
              <a:rPr lang="it-IT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8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/>
              <a:t>AGGIORNARE CON NUOVI DATI</a:t>
            </a: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3433C9-C484-4094-9F00-742A50C80769}" type="slidenum">
              <a:rPr lang="it-IT" altLang="it-IT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307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cover_b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19050">
            <a:solidFill>
              <a:srgbClr val="004E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9050">
            <a:solidFill>
              <a:srgbClr val="004E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7" name="Immagine 13" descr="LOGO 4col 5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838" y="428625"/>
            <a:ext cx="20002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53000" y="2895600"/>
            <a:ext cx="3962400" cy="1143000"/>
          </a:xfrm>
        </p:spPr>
        <p:txBody>
          <a:bodyPr/>
          <a:lstStyle>
            <a:lvl1pPr algn="ctr">
              <a:defRPr>
                <a:solidFill>
                  <a:srgbClr val="004E8F"/>
                </a:solidFill>
              </a:defRPr>
            </a:lvl1pPr>
          </a:lstStyle>
          <a:p>
            <a:r>
              <a:rPr lang="en-GB"/>
              <a:t>Company in caps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4830763"/>
            <a:ext cx="3581400" cy="1189037"/>
          </a:xfrm>
        </p:spPr>
        <p:txBody>
          <a:bodyPr/>
          <a:lstStyle>
            <a:lvl1pPr algn="ctr">
              <a:defRPr sz="2200" b="0"/>
            </a:lvl1pPr>
          </a:lstStyle>
          <a:p>
            <a:r>
              <a:rPr lang="en-GB"/>
              <a:t>Presenter’s name</a:t>
            </a:r>
          </a:p>
          <a:p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80225" y="457200"/>
            <a:ext cx="19589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00125" y="457200"/>
            <a:ext cx="57277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00125" y="1752600"/>
            <a:ext cx="38433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95863" y="1752600"/>
            <a:ext cx="38433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457200"/>
            <a:ext cx="7839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125" y="1752600"/>
            <a:ext cx="78390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4876800" y="1219200"/>
            <a:ext cx="4267200" cy="0"/>
          </a:xfrm>
          <a:prstGeom prst="line">
            <a:avLst/>
          </a:prstGeom>
          <a:noFill/>
          <a:ln w="28575">
            <a:solidFill>
              <a:srgbClr val="004E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029" name="Picture 24" descr="interior_Bits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960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5" descr="interior_Bits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0"/>
            <a:ext cx="76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19050">
            <a:solidFill>
              <a:srgbClr val="004E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9050">
            <a:solidFill>
              <a:srgbClr val="004E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033" name="Immagine 9" descr="LOGO 4col 25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15313" y="6196013"/>
            <a:ext cx="765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8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8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8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4E8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8A1733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8A1733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8A1733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8A17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75000"/>
        </a:spcBef>
        <a:spcAft>
          <a:spcPct val="0"/>
        </a:spcAft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lnSpc>
          <a:spcPct val="95000"/>
        </a:lnSpc>
        <a:spcBef>
          <a:spcPct val="7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866775" indent="-200025" algn="l" rtl="0" eaLnBrk="0" fontAlgn="base" hangingPunct="0">
        <a:lnSpc>
          <a:spcPct val="95000"/>
        </a:lnSpc>
        <a:spcBef>
          <a:spcPct val="7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41425" indent="-184150" algn="l" rtl="0" eaLnBrk="0" fontAlgn="base" hangingPunct="0">
        <a:lnSpc>
          <a:spcPct val="95000"/>
        </a:lnSpc>
        <a:spcBef>
          <a:spcPct val="7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4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97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54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11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sfund.it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www.bridgesventur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ltreventure.com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://finance-in-motion.com/" TargetMode="External"/><Relationship Id="rId4" Type="http://schemas.openxmlformats.org/officeDocument/2006/relationships/hyperlink" Target="http://www.acumen.org/" TargetMode="Externa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E6GrQtCh83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755576" y="1556792"/>
            <a:ext cx="4717356" cy="468052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it-IT" sz="3400" dirty="0">
              <a:solidFill>
                <a:srgbClr val="004E8F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it-IT" sz="4000" dirty="0">
                <a:solidFill>
                  <a:srgbClr val="004E8F"/>
                </a:solidFill>
              </a:rPr>
              <a:t>Gli investimenti «ad impatto»</a:t>
            </a:r>
          </a:p>
          <a:p>
            <a:pPr algn="ctr">
              <a:spcBef>
                <a:spcPct val="0"/>
              </a:spcBef>
            </a:pPr>
            <a:r>
              <a:rPr lang="it-IT" sz="1050" dirty="0">
                <a:solidFill>
                  <a:srgbClr val="004E8F"/>
                </a:solidFill>
              </a:rPr>
              <a:t>Dal grant al crowdfunding </a:t>
            </a:r>
          </a:p>
          <a:p>
            <a:pPr algn="ctr">
              <a:spcBef>
                <a:spcPct val="0"/>
              </a:spcBef>
            </a:pPr>
            <a:endParaRPr lang="it-IT" sz="1050" dirty="0">
              <a:solidFill>
                <a:srgbClr val="004E8F"/>
              </a:solidFill>
            </a:endParaRPr>
          </a:p>
          <a:p>
            <a:pPr algn="ctr">
              <a:spcBef>
                <a:spcPct val="0"/>
              </a:spcBef>
            </a:pPr>
            <a:endParaRPr lang="it-IT" sz="1600" dirty="0">
              <a:solidFill>
                <a:srgbClr val="004E8F"/>
              </a:solidFill>
            </a:endParaRPr>
          </a:p>
          <a:p>
            <a:pPr algn="ctr">
              <a:spcBef>
                <a:spcPct val="0"/>
              </a:spcBef>
            </a:pPr>
            <a:r>
              <a:rPr lang="it-IT" sz="1600" dirty="0">
                <a:solidFill>
                  <a:srgbClr val="004E8F"/>
                </a:solidFill>
              </a:rPr>
              <a:t>Roma, 19 Gennaio 2018</a:t>
            </a:r>
          </a:p>
          <a:p>
            <a:pPr algn="ctr">
              <a:spcBef>
                <a:spcPct val="0"/>
              </a:spcBef>
            </a:pPr>
            <a:r>
              <a:rPr lang="it-IT" sz="1600" i="1" dirty="0">
                <a:solidFill>
                  <a:srgbClr val="004E8F"/>
                </a:solidFill>
              </a:rPr>
              <a:t>Roberto Randazzo</a:t>
            </a:r>
          </a:p>
          <a:p>
            <a:pPr algn="ctr">
              <a:spcBef>
                <a:spcPct val="0"/>
              </a:spcBef>
            </a:pPr>
            <a:endParaRPr lang="it-IT" sz="1600" dirty="0">
              <a:solidFill>
                <a:srgbClr val="004E8F"/>
              </a:solidFill>
            </a:endParaRPr>
          </a:p>
          <a:p>
            <a:pPr algn="ctr">
              <a:spcBef>
                <a:spcPct val="0"/>
              </a:spcBef>
            </a:pPr>
            <a:endParaRPr lang="it-IT" sz="1600" dirty="0">
              <a:solidFill>
                <a:srgbClr val="004E8F"/>
              </a:solidFill>
            </a:endParaRPr>
          </a:p>
          <a:p>
            <a:endParaRPr lang="it-IT" sz="1800" dirty="0">
              <a:solidFill>
                <a:srgbClr val="004E8F"/>
              </a:solidFill>
            </a:endParaRPr>
          </a:p>
          <a:p>
            <a:endParaRPr lang="it-IT" sz="1800" dirty="0">
              <a:solidFill>
                <a:srgbClr val="004E8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260648"/>
            <a:ext cx="6768752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u="sng" dirty="0"/>
          </a:p>
        </p:txBody>
      </p:sp>
      <p:pic>
        <p:nvPicPr>
          <p:cNvPr id="9" name="Picture 20" descr="cover_b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3168352" cy="412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AC36A30-7AF0-4129-B5C9-D7AF8038DDF9}"/>
              </a:ext>
            </a:extLst>
          </p:cNvPr>
          <p:cNvPicPr/>
          <p:nvPr/>
        </p:nvPicPr>
        <p:blipFill rotWithShape="1">
          <a:blip r:embed="rId4"/>
          <a:srcRect l="51998" t="11693" r="24937" b="29811"/>
          <a:stretch/>
        </p:blipFill>
        <p:spPr bwMode="auto">
          <a:xfrm>
            <a:off x="5645330" y="1772816"/>
            <a:ext cx="3175141" cy="4121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839075" cy="609600"/>
          </a:xfrm>
        </p:spPr>
        <p:txBody>
          <a:bodyPr/>
          <a:lstStyle/>
          <a:p>
            <a:r>
              <a:rPr lang="it-IT" sz="3200" dirty="0"/>
              <a:t>Gli strumenti</a:t>
            </a:r>
            <a:br>
              <a:rPr lang="it-IT" sz="3200" dirty="0"/>
            </a:b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/>
          <a:stretch/>
        </p:blipFill>
        <p:spPr>
          <a:xfrm>
            <a:off x="827584" y="1233714"/>
            <a:ext cx="8218294" cy="43555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60449" y="559171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Dal rapporto Italiano della Social  Impact Investment Task Force, istituita in ambito  G8 «</a:t>
            </a:r>
            <a:r>
              <a:rPr lang="it-IT" sz="900" i="1" dirty="0"/>
              <a:t> La finanza che include: gli investimenti ad impatto sociale per una nuova economia</a:t>
            </a:r>
            <a:r>
              <a:rPr lang="it-IT" sz="9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71481687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00125" y="260648"/>
            <a:ext cx="7839075" cy="609600"/>
          </a:xfrm>
        </p:spPr>
        <p:txBody>
          <a:bodyPr/>
          <a:lstStyle/>
          <a:p>
            <a:r>
              <a:rPr lang="it-IT" dirty="0"/>
              <a:t>I Social Venture Fund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27993" r="50787" b="24113"/>
          <a:stretch/>
        </p:blipFill>
        <p:spPr bwMode="auto">
          <a:xfrm>
            <a:off x="1547665" y="1624148"/>
            <a:ext cx="2592288" cy="155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1294" r="58198" b="36501"/>
          <a:stretch/>
        </p:blipFill>
        <p:spPr bwMode="auto">
          <a:xfrm>
            <a:off x="5520127" y="3068960"/>
            <a:ext cx="2856721" cy="11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t="47844" r="55374" b="33582"/>
          <a:stretch/>
        </p:blipFill>
        <p:spPr bwMode="auto">
          <a:xfrm>
            <a:off x="1475656" y="3356992"/>
            <a:ext cx="2804401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50456" r="57836" b="39044"/>
          <a:stretch/>
        </p:blipFill>
        <p:spPr bwMode="auto">
          <a:xfrm>
            <a:off x="4788024" y="1412776"/>
            <a:ext cx="4285365" cy="163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6016" y="4437112"/>
            <a:ext cx="3724920" cy="15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38378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8143875" cy="609600"/>
          </a:xfrm>
        </p:spPr>
        <p:txBody>
          <a:bodyPr/>
          <a:lstStyle/>
          <a:p>
            <a:r>
              <a:rPr lang="it-IT" sz="3200" dirty="0"/>
              <a:t>Le best </a:t>
            </a:r>
            <a:r>
              <a:rPr lang="it-IT" sz="3200" dirty="0" err="1"/>
              <a:t>practice</a:t>
            </a:r>
            <a:r>
              <a:rPr lang="it-IT" sz="3200" dirty="0"/>
              <a:t> in Italia: Oltre Venture</a:t>
            </a:r>
            <a:r>
              <a:rPr lang="it-IT" dirty="0"/>
              <a:t/>
            </a:r>
            <a:br>
              <a:rPr lang="it-IT" dirty="0"/>
            </a:br>
            <a:r>
              <a:rPr lang="it-IT" sz="1600" i="1" dirty="0"/>
              <a:t>Il primo impact fund in Italia</a:t>
            </a:r>
            <a:br>
              <a:rPr lang="it-IT" sz="1600" i="1" dirty="0"/>
            </a:br>
            <a:endParaRPr lang="it-IT" sz="16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8064" y="1412776"/>
            <a:ext cx="3995936" cy="4680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kern="1200" dirty="0">
                <a:solidFill>
                  <a:srgbClr val="004E8F"/>
                </a:solidFill>
              </a:rPr>
              <a:t> Modalità operative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it-IT" sz="2000" u="sng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b="0" dirty="0"/>
              <a:t>Investimenti </a:t>
            </a:r>
            <a:r>
              <a:rPr lang="it-IT" sz="1800" b="0" u="sng" dirty="0"/>
              <a:t>sia in aziende esistenti che in start-up</a:t>
            </a:r>
            <a:r>
              <a:rPr lang="it-IT" sz="1800" b="0" dirty="0"/>
              <a:t>; sia in società di capitali sia in imprese non profit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b="0" dirty="0"/>
              <a:t>Apporto di capitali finanziari sotto </a:t>
            </a:r>
            <a:r>
              <a:rPr lang="it-IT" sz="1800" b="0" u="sng" dirty="0"/>
              <a:t>forma di equity e/o prestiti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b="0" dirty="0"/>
              <a:t>Apporto di </a:t>
            </a:r>
            <a:r>
              <a:rPr lang="it-IT" sz="1800" b="0" u="sng" dirty="0"/>
              <a:t>competenze </a:t>
            </a:r>
            <a:r>
              <a:rPr lang="it-IT" sz="1800" b="0" dirty="0"/>
              <a:t>manageriali e finanziarie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b="0" dirty="0"/>
              <a:t>Ruolo </a:t>
            </a:r>
            <a:r>
              <a:rPr lang="it-IT" sz="1800" b="0" u="sng" dirty="0"/>
              <a:t>attivo nello sviluppo delle imprese </a:t>
            </a:r>
            <a:r>
              <a:rPr lang="it-IT" sz="1800" b="0" dirty="0"/>
              <a:t>attraverso partecipazione alla governance</a:t>
            </a:r>
          </a:p>
          <a:p>
            <a:endParaRPr lang="it-IT" sz="24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827584" y="1464153"/>
            <a:ext cx="43924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866775" indent="-200025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41425" indent="-184150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8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4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5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1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solidFill>
                  <a:srgbClr val="004E8F"/>
                </a:solidFill>
              </a:rPr>
              <a:t>Criteri di investimento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it-IT" sz="2400" dirty="0">
              <a:solidFill>
                <a:srgbClr val="004E8F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b="0" dirty="0"/>
              <a:t>Progetti con </a:t>
            </a:r>
            <a:r>
              <a:rPr lang="it-IT" sz="1800" b="0" u="sng" dirty="0"/>
              <a:t>obiettivi sociali chiari </a:t>
            </a:r>
            <a:r>
              <a:rPr lang="it-IT" sz="1800" b="0" dirty="0"/>
              <a:t>e coerenti con il target di riferimento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b="0" dirty="0"/>
              <a:t>Obiettivi aziendali definiti da un </a:t>
            </a:r>
            <a:r>
              <a:rPr lang="it-IT" sz="1800" b="0" u="sng" dirty="0"/>
              <a:t>business </a:t>
            </a:r>
            <a:r>
              <a:rPr lang="it-IT" sz="1800" b="0" u="sng" dirty="0" err="1"/>
              <a:t>plan</a:t>
            </a:r>
            <a:r>
              <a:rPr lang="it-IT" sz="1800" b="0" dirty="0"/>
              <a:t> economico-finanziario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b="0" u="sng" dirty="0"/>
              <a:t>Sostenibilità economica </a:t>
            </a:r>
            <a:r>
              <a:rPr lang="it-IT" sz="1800" b="0" dirty="0"/>
              <a:t>del progetto data dalla capacità di generare nel tempo ricavi sufficienti a coprire i costi di gestione replicabilità del progetto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b="0" u="sng" dirty="0"/>
              <a:t>Capacità imprenditoriale </a:t>
            </a:r>
            <a:r>
              <a:rPr lang="it-IT" sz="1800" b="0" dirty="0"/>
              <a:t>(progettuale e gestionale) di chi avvia e coordina il progetto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42640255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25" y="457200"/>
            <a:ext cx="8143875" cy="609600"/>
          </a:xfrm>
        </p:spPr>
        <p:txBody>
          <a:bodyPr/>
          <a:lstStyle/>
          <a:p>
            <a:r>
              <a:rPr lang="it-IT" sz="3200" dirty="0"/>
              <a:t>Le best </a:t>
            </a:r>
            <a:r>
              <a:rPr lang="it-IT" sz="3200" dirty="0" err="1"/>
              <a:t>practice</a:t>
            </a:r>
            <a:r>
              <a:rPr lang="it-IT" sz="3200" dirty="0"/>
              <a:t> in Italia: </a:t>
            </a:r>
            <a:r>
              <a:rPr lang="it-IT" sz="3200" dirty="0" err="1"/>
              <a:t>Opes</a:t>
            </a:r>
            <a:r>
              <a:rPr lang="it-IT" sz="3200" dirty="0"/>
              <a:t> Impact Fund</a:t>
            </a:r>
            <a:br>
              <a:rPr lang="it-IT" sz="3200" dirty="0"/>
            </a:br>
            <a:endParaRPr lang="it-IT" sz="14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4" y="1585216"/>
            <a:ext cx="1768349" cy="30790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5"/>
            <a:ext cx="6588224" cy="42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1864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39075" cy="609600"/>
          </a:xfrm>
        </p:spPr>
        <p:txBody>
          <a:bodyPr/>
          <a:lstStyle/>
          <a:p>
            <a:r>
              <a:rPr lang="it-IT" sz="3200" dirty="0"/>
              <a:t>La meccanica dei Social Impact Bond </a:t>
            </a: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10190" r="31829" b="7534"/>
          <a:stretch/>
        </p:blipFill>
        <p:spPr bwMode="auto">
          <a:xfrm>
            <a:off x="1259632" y="1340768"/>
            <a:ext cx="7102975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60449" y="559171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 « I Social Impact Bond: la finanza al servizio dell’innovazione sociale?», Fondazione Cariplo,  Collana «Quaderni dell’osservatorio» n.11 – 2013, a cura di Avanzi – Sostenibilità per Azioni </a:t>
            </a:r>
          </a:p>
        </p:txBody>
      </p:sp>
    </p:spTree>
    <p:extLst>
      <p:ext uri="{BB962C8B-B14F-4D97-AF65-F5344CB8AC3E}">
        <p14:creationId xmlns:p14="http://schemas.microsoft.com/office/powerpoint/2010/main" val="1780525816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sintesi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25" y="1340768"/>
            <a:ext cx="7839075" cy="452663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000" b="0" dirty="0"/>
              <a:t>Può essere utilizzato per la realizzazione di </a:t>
            </a:r>
            <a:r>
              <a:rPr lang="it-IT" sz="2000" dirty="0"/>
              <a:t>iniziative in aree di particolare fragilità sociale</a:t>
            </a:r>
            <a:r>
              <a:rPr lang="it-IT" sz="2000" b="0" dirty="0"/>
              <a:t>, che comportano anche un risparmio per la Pubblica Amministrazione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000" b="0" dirty="0"/>
              <a:t>Un soggetto pubblico, si impegna a </a:t>
            </a:r>
            <a:r>
              <a:rPr lang="it-IT" sz="2000" dirty="0"/>
              <a:t>finanziare indirettamente la realizzazione di un progetto di utilità sociale</a:t>
            </a:r>
            <a:r>
              <a:rPr lang="it-IT" sz="2000" b="0" dirty="0"/>
              <a:t>, gestito da un ente senza scopo di lucro, a fronte del raggiungimento di un «risultato sociale»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000" b="0" dirty="0"/>
              <a:t>Le risorse sono raccolte tra </a:t>
            </a:r>
            <a:r>
              <a:rPr lang="it-IT" sz="2000" dirty="0"/>
              <a:t>investitori privati </a:t>
            </a:r>
            <a:r>
              <a:rPr lang="it-IT" sz="2000" b="0" dirty="0"/>
              <a:t>che presentino uno specifico interesse verso il progetto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000" b="0" dirty="0"/>
              <a:t>Una volta raggiunti gli obiettivi stabiliti, </a:t>
            </a:r>
            <a:r>
              <a:rPr lang="it-IT" sz="2000" dirty="0"/>
              <a:t>l’ente pubblico erogherà le risorse  pattuite</a:t>
            </a:r>
            <a:r>
              <a:rPr lang="it-IT" sz="2000" b="0" dirty="0"/>
              <a:t>, che verranno in parte girate ai sottoscrittori dei </a:t>
            </a:r>
            <a:r>
              <a:rPr lang="it-IT" sz="2000" b="0" dirty="0" err="1"/>
              <a:t>Sib</a:t>
            </a:r>
            <a:endParaRPr lang="it-IT" sz="2000" b="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33405420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Immagin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5645" r="9555" b="18634"/>
          <a:stretch>
            <a:fillRect/>
          </a:stretch>
        </p:blipFill>
        <p:spPr bwMode="auto">
          <a:xfrm>
            <a:off x="1259632" y="1412776"/>
            <a:ext cx="6913761" cy="409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000125" y="457200"/>
            <a:ext cx="7839075" cy="609600"/>
          </a:xfrm>
        </p:spPr>
        <p:txBody>
          <a:bodyPr/>
          <a:lstStyle/>
          <a:p>
            <a:r>
              <a:rPr lang="it-IT" sz="3200" dirty="0"/>
              <a:t>Il Crowdfunding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5602924"/>
            <a:ext cx="7488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Il </a:t>
            </a:r>
            <a:r>
              <a:rPr lang="it-IT" sz="900" i="1" dirty="0"/>
              <a:t>Crowdfunding in Italia. Report 2015 realizzato dall’Università Cattolica in collaborazione con </a:t>
            </a:r>
            <a:r>
              <a:rPr lang="it-IT" sz="900" i="1" dirty="0" err="1"/>
              <a:t>Starteed</a:t>
            </a:r>
            <a:endParaRPr lang="it-IT" sz="900" i="1" dirty="0"/>
          </a:p>
        </p:txBody>
      </p:sp>
    </p:spTree>
    <p:extLst>
      <p:ext uri="{BB962C8B-B14F-4D97-AF65-F5344CB8AC3E}">
        <p14:creationId xmlns:p14="http://schemas.microsoft.com/office/powerpoint/2010/main" val="1866505621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6913BD-2CA5-447D-8E5B-EA8A1197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Crowdfunding «</a:t>
            </a:r>
            <a:r>
              <a:rPr lang="it-IT" dirty="0" err="1"/>
              <a:t>equity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»</a:t>
            </a:r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xmlns="" id="{9AEA7138-0C55-44FE-A26E-04D7E30521F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424" t="21892" r="28032" b="17122"/>
          <a:stretch/>
        </p:blipFill>
        <p:spPr bwMode="auto">
          <a:xfrm>
            <a:off x="1000124" y="1438323"/>
            <a:ext cx="7839075" cy="3981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745661A-D14C-4BC4-A295-F42FFFF63951}"/>
              </a:ext>
            </a:extLst>
          </p:cNvPr>
          <p:cNvSpPr txBox="1"/>
          <p:nvPr/>
        </p:nvSpPr>
        <p:spPr>
          <a:xfrm>
            <a:off x="1043608" y="5602924"/>
            <a:ext cx="7488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i="1" dirty="0"/>
              <a:t>Osservatorio Crowdfunding. 2 Report Italiano sul </a:t>
            </a:r>
            <a:r>
              <a:rPr lang="it-IT" sz="900" i="1" dirty="0" err="1"/>
              <a:t>CrowdInvesting</a:t>
            </a:r>
            <a:r>
              <a:rPr lang="it-IT" sz="900" i="1" dirty="0"/>
              <a:t>. Politecnico di Milano – School of Management. Luglio, 2017</a:t>
            </a:r>
          </a:p>
        </p:txBody>
      </p:sp>
    </p:spTree>
    <p:extLst>
      <p:ext uri="{BB962C8B-B14F-4D97-AF65-F5344CB8AC3E}">
        <p14:creationId xmlns:p14="http://schemas.microsoft.com/office/powerpoint/2010/main" val="1077584711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00125" y="457200"/>
            <a:ext cx="7839075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9pPr>
          </a:lstStyle>
          <a:p>
            <a:r>
              <a:rPr lang="it-IT" kern="0" dirty="0"/>
              <a:t>La misurazione dell’impatto</a:t>
            </a:r>
            <a:br>
              <a:rPr lang="it-IT" kern="0" dirty="0"/>
            </a:br>
            <a:endParaRPr lang="it-IT" sz="1600" i="1" kern="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8927" t="49708" r="53150" b="24801"/>
          <a:stretch/>
        </p:blipFill>
        <p:spPr>
          <a:xfrm>
            <a:off x="1403648" y="1916832"/>
            <a:ext cx="3744416" cy="302433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562362" y="1988840"/>
            <a:ext cx="327585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/>
              <a:t>Il salto di paradigma, la rivoluzione dell’impact, l’affermazione del cuore invisibile dei mercati, non sarà mai possibile in assenza di metriche e strumenti di misurazione finalizzati a registrare la creazione del valore sociale</a:t>
            </a:r>
            <a:r>
              <a:rPr lang="it-IT" sz="1200" dirty="0"/>
              <a:t>.</a:t>
            </a:r>
          </a:p>
          <a:p>
            <a:pPr algn="just"/>
            <a:endParaRPr lang="it-IT" sz="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t-IT" sz="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it-IT" sz="900" dirty="0">
                <a:solidFill>
                  <a:srgbClr val="000000"/>
                </a:solidFill>
              </a:rPr>
              <a:t>Dal rapporto Italiano della Social  Impact </a:t>
            </a:r>
            <a:r>
              <a:rPr lang="it-IT" sz="900" dirty="0" err="1">
                <a:solidFill>
                  <a:srgbClr val="000000"/>
                </a:solidFill>
              </a:rPr>
              <a:t>Investment</a:t>
            </a:r>
            <a:r>
              <a:rPr lang="it-IT" sz="900" dirty="0">
                <a:solidFill>
                  <a:srgbClr val="000000"/>
                </a:solidFill>
              </a:rPr>
              <a:t> Task Force, istituita in ambito  G8 «</a:t>
            </a:r>
            <a:r>
              <a:rPr lang="it-IT" sz="900" i="1" dirty="0">
                <a:solidFill>
                  <a:srgbClr val="000000"/>
                </a:solidFill>
              </a:rPr>
              <a:t> La finanza che include: gli investimenti ad impatto sociale per una nuova economia</a:t>
            </a:r>
            <a:r>
              <a:rPr lang="it-IT" sz="900" dirty="0">
                <a:solidFill>
                  <a:srgbClr val="000000"/>
                </a:solidFill>
              </a:rPr>
              <a:t>»</a:t>
            </a:r>
          </a:p>
          <a:p>
            <a:pPr algn="just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31882170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588818744"/>
              </p:ext>
            </p:extLst>
          </p:nvPr>
        </p:nvGraphicFramePr>
        <p:xfrm>
          <a:off x="467544" y="1268760"/>
          <a:ext cx="8050658" cy="374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775207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7"/>
          <a:stretch/>
        </p:blipFill>
        <p:spPr>
          <a:xfrm>
            <a:off x="971600" y="1268760"/>
            <a:ext cx="7876841" cy="433416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43608" y="56029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Dal rapporto Italiano della Social  Impact Investment Task Force, istituita in ambito  G8 «</a:t>
            </a:r>
            <a:r>
              <a:rPr lang="it-IT" sz="900" i="1" dirty="0"/>
              <a:t> La finanza che include: gli investimenti ad impatto sociale per una nuova economia</a:t>
            </a:r>
            <a:r>
              <a:rPr lang="it-IT" sz="900" dirty="0"/>
              <a:t>»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971600" y="3068960"/>
            <a:ext cx="1224136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7308304" y="3212976"/>
            <a:ext cx="1440160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000125" y="457200"/>
            <a:ext cx="7839075" cy="609600"/>
          </a:xfrm>
        </p:spPr>
        <p:txBody>
          <a:bodyPr/>
          <a:lstStyle/>
          <a:p>
            <a:r>
              <a:rPr lang="it-IT" dirty="0"/>
              <a:t>Lo scenario</a:t>
            </a:r>
          </a:p>
        </p:txBody>
      </p:sp>
    </p:spTree>
    <p:extLst>
      <p:ext uri="{BB962C8B-B14F-4D97-AF65-F5344CB8AC3E}">
        <p14:creationId xmlns:p14="http://schemas.microsoft.com/office/powerpoint/2010/main" val="1596654577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egnaposto contenuto 2"/>
          <p:cNvSpPr txBox="1">
            <a:spLocks/>
          </p:cNvSpPr>
          <p:nvPr/>
        </p:nvSpPr>
        <p:spPr bwMode="auto">
          <a:xfrm>
            <a:off x="394494" y="1552575"/>
            <a:ext cx="81375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altLang="it-IT" sz="1800" dirty="0">
                <a:latin typeface="Tahoma" pitchFamily="34" charset="0"/>
              </a:rPr>
              <a:t>			</a:t>
            </a:r>
          </a:p>
          <a:p>
            <a:pPr algn="just" eaLnBrk="1" hangingPunct="1">
              <a:buFontTx/>
              <a:buNone/>
            </a:pPr>
            <a:endParaRPr lang="it-IT" altLang="it-IT" sz="1800" dirty="0">
              <a:latin typeface="Tahoma" pitchFamily="34" charset="0"/>
            </a:endParaRPr>
          </a:p>
        </p:txBody>
      </p:sp>
      <p:pic>
        <p:nvPicPr>
          <p:cNvPr id="7172" name="Picture 2" descr="K:\Milano\Server\LOGO\LOGO 4col 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4652963"/>
            <a:ext cx="468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56120" y="1926950"/>
            <a:ext cx="1944911" cy="3200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Società di capitali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50509" y="1945045"/>
            <a:ext cx="2016224" cy="32003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Organizzazioni non profit 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(Associazioni, Fondazioni, Comitati, etc.)</a:t>
            </a:r>
          </a:p>
          <a:p>
            <a:pPr algn="ctr"/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4965688" y="1937243"/>
            <a:ext cx="2016224" cy="320376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Imprese Sociali/ Coop. Sociali </a:t>
            </a:r>
          </a:p>
          <a:p>
            <a:pPr algn="ctr"/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123842" y="1978995"/>
            <a:ext cx="2016224" cy="32037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sz="1800" dirty="0"/>
              <a:t>Benefit Corporation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Start-up innovative a vocazione sociale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Società a «finalità sociale»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000125" y="457200"/>
            <a:ext cx="7839075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9pPr>
          </a:lstStyle>
          <a:p>
            <a:r>
              <a:rPr lang="it-IT" kern="0" dirty="0"/>
              <a:t/>
            </a:r>
            <a:br>
              <a:rPr lang="it-IT" kern="0" dirty="0"/>
            </a:br>
            <a:endParaRPr lang="it-IT" sz="1400" i="1" kern="0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152525" y="609600"/>
            <a:ext cx="7839075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9pPr>
          </a:lstStyle>
          <a:p>
            <a:r>
              <a:rPr lang="it-IT" kern="0"/>
              <a:t>Lo scenario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2542801345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/>
          </p:cNvSpPr>
          <p:nvPr/>
        </p:nvSpPr>
        <p:spPr bwMode="auto">
          <a:xfrm>
            <a:off x="783607" y="1844675"/>
            <a:ext cx="78390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buNone/>
            </a:pPr>
            <a:endParaRPr lang="it-IT" altLang="it-IT" sz="2200" dirty="0">
              <a:solidFill>
                <a:srgbClr val="000000"/>
              </a:solidFill>
              <a:latin typeface="Tahoma" pitchFamily="34" charset="0"/>
            </a:endParaRPr>
          </a:p>
          <a:p>
            <a:pPr marL="0" indent="0" algn="just" eaLnBrk="1" hangingPunct="1">
              <a:buNone/>
            </a:pPr>
            <a:endParaRPr lang="it-IT" altLang="it-IT" sz="22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36343" r="8445" b="17600"/>
          <a:stretch/>
        </p:blipFill>
        <p:spPr bwMode="auto">
          <a:xfrm>
            <a:off x="1275454" y="1844675"/>
            <a:ext cx="6743010" cy="200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53720" r="9053" b="20597"/>
          <a:stretch/>
        </p:blipFill>
        <p:spPr bwMode="auto">
          <a:xfrm>
            <a:off x="1285308" y="3931620"/>
            <a:ext cx="674301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387594" y="5364840"/>
            <a:ext cx="66407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900" dirty="0">
                <a:solidFill>
                  <a:schemeClr val="tx1"/>
                </a:solidFill>
              </a:rPr>
              <a:t>Da «</a:t>
            </a:r>
            <a:r>
              <a:rPr lang="it-IT" sz="900" i="1" dirty="0">
                <a:solidFill>
                  <a:schemeClr val="tx1"/>
                </a:solidFill>
              </a:rPr>
              <a:t>Impresa Sociale in Italia. Identità e sviluppo in un quadro di riforma</a:t>
            </a:r>
            <a:r>
              <a:rPr lang="it-IT" sz="900" dirty="0">
                <a:solidFill>
                  <a:schemeClr val="tx1"/>
                </a:solidFill>
              </a:rPr>
              <a:t>». Rapporto di IRIS Network a cura di P. Venturi e F. Zandonai, 2015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000125" y="457200"/>
            <a:ext cx="7839075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E8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8A1733"/>
                </a:solidFill>
                <a:latin typeface="Arial" charset="0"/>
              </a:defRPr>
            </a:lvl9pPr>
          </a:lstStyle>
          <a:p>
            <a:r>
              <a:rPr lang="it-IT" kern="0" dirty="0"/>
              <a:t>Un po' di numeri…</a:t>
            </a:r>
            <a:br>
              <a:rPr lang="it-IT" kern="0" dirty="0"/>
            </a:br>
            <a:endParaRPr lang="it-IT" sz="1400" i="1" kern="0" dirty="0"/>
          </a:p>
        </p:txBody>
      </p:sp>
    </p:spTree>
    <p:extLst>
      <p:ext uri="{BB962C8B-B14F-4D97-AF65-F5344CB8AC3E}">
        <p14:creationId xmlns:p14="http://schemas.microsoft.com/office/powerpoint/2010/main" val="142311577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l’impact investing?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12421" r="15728" b="18203"/>
          <a:stretch/>
        </p:blipFill>
        <p:spPr bwMode="auto">
          <a:xfrm>
            <a:off x="1475656" y="1556792"/>
            <a:ext cx="62646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60449" y="559171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Dal rapporto Italiano della Social  Impact Investment Task Force, istituita in ambito  G8 «</a:t>
            </a:r>
            <a:r>
              <a:rPr lang="it-IT" sz="900" i="1" dirty="0"/>
              <a:t> La finanza che include: gli investimenti ad impatto sociale per una nuova economia</a:t>
            </a:r>
            <a:r>
              <a:rPr lang="it-IT" sz="9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95121010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950913" y="274638"/>
            <a:ext cx="8193087" cy="1143000"/>
          </a:xfrm>
        </p:spPr>
        <p:txBody>
          <a:bodyPr/>
          <a:lstStyle/>
          <a:p>
            <a:r>
              <a:rPr lang="it-IT" sz="3200" dirty="0"/>
              <a:t>L’Impact Investing</a:t>
            </a:r>
            <a:br>
              <a:rPr lang="it-IT" sz="3200" dirty="0"/>
            </a:br>
            <a:endParaRPr lang="it-IT" sz="1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417638"/>
            <a:ext cx="7643192" cy="4685705"/>
          </a:xfrm>
        </p:spPr>
        <p:txBody>
          <a:bodyPr/>
          <a:lstStyle/>
          <a:p>
            <a:pPr algn="just">
              <a:buFont typeface="Arial"/>
              <a:buChar char="•"/>
            </a:pPr>
            <a:r>
              <a:rPr lang="it-IT" sz="2000" b="0" dirty="0"/>
              <a:t>Una nuova classe di investimento il cui scopo è quello di generare un </a:t>
            </a:r>
            <a:r>
              <a:rPr lang="it-IT" sz="2000" dirty="0"/>
              <a:t>impatto sociale positivo</a:t>
            </a:r>
            <a:r>
              <a:rPr lang="it-IT" sz="2000" b="0" dirty="0"/>
              <a:t>, oltre che un ritorno finanziario</a:t>
            </a:r>
          </a:p>
          <a:p>
            <a:pPr algn="just">
              <a:buFont typeface="Arial"/>
              <a:buChar char="•"/>
            </a:pPr>
            <a:r>
              <a:rPr lang="it-IT" sz="2000" b="0" dirty="0"/>
              <a:t>Investimenti strutturati per generare un impatto positivo, di tipo sociale e ambientale, rispettando </a:t>
            </a:r>
            <a:r>
              <a:rPr lang="it-IT" sz="2000" dirty="0"/>
              <a:t>requisiti predefiniti di sostenibilità finanziaria</a:t>
            </a:r>
          </a:p>
          <a:p>
            <a:pPr algn="just">
              <a:buFont typeface="Arial"/>
              <a:buChar char="•"/>
            </a:pPr>
            <a:r>
              <a:rPr lang="it-IT" sz="2000" b="0" dirty="0"/>
              <a:t>Si tratta della </a:t>
            </a:r>
            <a:r>
              <a:rPr lang="it-IT" sz="2000" dirty="0"/>
              <a:t>strategia di investimento </a:t>
            </a:r>
            <a:r>
              <a:rPr lang="it-IT" sz="2000" b="0" dirty="0"/>
              <a:t>che associa il ritorno economico a quello sociale (</a:t>
            </a:r>
            <a:r>
              <a:rPr lang="it-IT" sz="2000" b="0" i="1" dirty="0" err="1"/>
              <a:t>blended</a:t>
            </a:r>
            <a:r>
              <a:rPr lang="it-IT" sz="2000" b="0" i="1" dirty="0"/>
              <a:t> </a:t>
            </a:r>
            <a:r>
              <a:rPr lang="it-IT" sz="2000" b="0" i="1" dirty="0" err="1"/>
              <a:t>value</a:t>
            </a:r>
            <a:r>
              <a:rPr lang="it-IT" sz="2000" b="0" dirty="0"/>
              <a:t>)</a:t>
            </a:r>
          </a:p>
          <a:p>
            <a:pPr algn="just">
              <a:buFont typeface="Arial"/>
              <a:buChar char="•"/>
            </a:pPr>
            <a:r>
              <a:rPr lang="it-IT" sz="2000" b="0" dirty="0"/>
              <a:t>Può essere uno strumento importante per </a:t>
            </a:r>
            <a:r>
              <a:rPr lang="it-IT" sz="2000" dirty="0"/>
              <a:t>contribuire concretamente al cambiamento sociale </a:t>
            </a:r>
            <a:r>
              <a:rPr lang="it-IT" sz="2000" b="0" dirty="0"/>
              <a:t>che si vuole realizzare</a:t>
            </a:r>
          </a:p>
          <a:p>
            <a:pPr algn="just">
              <a:buFont typeface="Arial"/>
              <a:buChar char="•"/>
            </a:pPr>
            <a:endParaRPr lang="it-IT" sz="2000" b="0" dirty="0"/>
          </a:p>
          <a:p>
            <a:pPr algn="just">
              <a:buFont typeface="Arial"/>
              <a:buChar char="•"/>
            </a:pPr>
            <a:endParaRPr lang="it-IT" sz="1600" b="0" i="1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25" y="332656"/>
            <a:ext cx="7839075" cy="609600"/>
          </a:xfrm>
        </p:spPr>
        <p:txBody>
          <a:bodyPr/>
          <a:lstStyle/>
          <a:p>
            <a:r>
              <a:rPr lang="it-IT" sz="3200" dirty="0"/>
              <a:t>Il «mercato» per gli investitori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18923" r="8084" b="6275"/>
          <a:stretch/>
        </p:blipFill>
        <p:spPr bwMode="auto">
          <a:xfrm>
            <a:off x="871084" y="1412776"/>
            <a:ext cx="83094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60449" y="559171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Dal rapporto Italiano della Social  Impact Investment Task Force, istituita in ambito  G8 «</a:t>
            </a:r>
            <a:r>
              <a:rPr lang="it-IT" sz="900" i="1" dirty="0"/>
              <a:t> La finanza che include: gli investimenti ad impatto sociale per una nuova economia</a:t>
            </a:r>
            <a:r>
              <a:rPr lang="it-IT" sz="9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4556664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25" y="299120"/>
            <a:ext cx="7839075" cy="609600"/>
          </a:xfrm>
        </p:spPr>
        <p:txBody>
          <a:bodyPr/>
          <a:lstStyle/>
          <a:p>
            <a:r>
              <a:rPr lang="it-IT" sz="3200" dirty="0"/>
              <a:t>I Target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32595" r="13781" b="5890"/>
          <a:stretch/>
        </p:blipFill>
        <p:spPr bwMode="auto">
          <a:xfrm>
            <a:off x="755576" y="1268761"/>
            <a:ext cx="8206995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60449" y="559171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Dal rapporto Italiano della Social  Impact Investment Task Force, istituita in ambito  G8 «</a:t>
            </a:r>
            <a:r>
              <a:rPr lang="it-IT" sz="900" i="1" dirty="0"/>
              <a:t> La finanza che include: gli investimenti ad impatto sociale per una nuova economia</a:t>
            </a:r>
            <a:r>
              <a:rPr lang="it-IT" sz="9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5045191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10214</TotalTime>
  <Words>680</Words>
  <Application>Microsoft Office PowerPoint</Application>
  <PresentationFormat>Presentazione su schermo (4:3)</PresentationFormat>
  <Paragraphs>80</Paragraphs>
  <Slides>18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Tahoma</vt:lpstr>
      <vt:lpstr>Times New Roman</vt:lpstr>
      <vt:lpstr>Wingdings</vt:lpstr>
      <vt:lpstr>Blank Presentation</vt:lpstr>
      <vt:lpstr>  </vt:lpstr>
      <vt:lpstr>Presentazione standard di PowerPoint</vt:lpstr>
      <vt:lpstr>Lo scenario</vt:lpstr>
      <vt:lpstr>Presentazione standard di PowerPoint</vt:lpstr>
      <vt:lpstr>Presentazione standard di PowerPoint</vt:lpstr>
      <vt:lpstr>Cos’è l’impact investing?</vt:lpstr>
      <vt:lpstr>L’Impact Investing </vt:lpstr>
      <vt:lpstr>Il «mercato» per gli investitori</vt:lpstr>
      <vt:lpstr>I Target</vt:lpstr>
      <vt:lpstr>Gli strumenti </vt:lpstr>
      <vt:lpstr>I Social Venture Fund</vt:lpstr>
      <vt:lpstr>Le best practice in Italia: Oltre Venture Il primo impact fund in Italia </vt:lpstr>
      <vt:lpstr>Le best practice in Italia: Opes Impact Fund </vt:lpstr>
      <vt:lpstr>La meccanica dei Social Impact Bond </vt:lpstr>
      <vt:lpstr>In sintesi</vt:lpstr>
      <vt:lpstr>Il Crowdfunding </vt:lpstr>
      <vt:lpstr>Il Crowdfunding «equity based»</vt:lpstr>
      <vt:lpstr>Presentazione standard di PowerPoint</vt:lpstr>
    </vt:vector>
  </TitlesOfParts>
  <Company>Hammond Suddards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Hammonds</dc:creator>
  <cp:lastModifiedBy>Elisabetta</cp:lastModifiedBy>
  <cp:revision>847</cp:revision>
  <cp:lastPrinted>2003-07-04T11:50:59Z</cp:lastPrinted>
  <dcterms:created xsi:type="dcterms:W3CDTF">2010-03-08T16:46:43Z</dcterms:created>
  <dcterms:modified xsi:type="dcterms:W3CDTF">2018-01-17T09:40:49Z</dcterms:modified>
</cp:coreProperties>
</file>