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E345-51A3-4079-BE16-D533CE076CC8}" type="datetimeFigureOut">
              <a:rPr lang="it-IT" smtClean="0"/>
              <a:t>17/01/2018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139FC-81ED-43CB-A169-DE73EE5ED70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mioanellodebole.it/archivio/opere-edizioni-precedenti/edizione2011/corti-di-fiction/gamba-trista.asp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064896" cy="5472608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Presidenza del Consiglio dei Ministri – Dipartimento pari opportunità</a:t>
            </a:r>
            <a:endParaRPr lang="it-IT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sz="4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sz="4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t-IT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«Né poveretti, né speciali»</a:t>
            </a:r>
            <a:endParaRPr lang="it-IT" sz="4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t-IT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Roma, 19 gennaio 2018</a:t>
            </a:r>
            <a:endParaRPr lang="it-IT" sz="18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755576" y="6237312"/>
            <a:ext cx="7772400" cy="327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+mn-ea"/>
                <a:cs typeface="+mn-cs"/>
              </a:rPr>
              <a:t>Stefano </a:t>
            </a:r>
            <a:r>
              <a:rPr lang="it-IT" sz="14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+mn-ea"/>
                <a:cs typeface="+mn-cs"/>
              </a:rPr>
              <a:t>Trasatti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+mn-ea"/>
                <a:cs typeface="+mn-cs"/>
              </a:rPr>
              <a:t> – 348 3027434 – stefanotrasatti@gmail.com</a:t>
            </a:r>
            <a:endParaRPr lang="it-IT" sz="1400" b="1" dirty="0">
              <a:solidFill>
                <a:schemeClr val="bg2">
                  <a:lumMod val="25000"/>
                </a:schemeClr>
              </a:solidFill>
              <a:latin typeface="Garamond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804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Autofit/>
          </a:bodyPr>
          <a:lstStyle/>
          <a:p>
            <a:pPr algn="l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Perché la situazione sta migliorando/2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2400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54013" indent="-354013" algn="l">
              <a:buFont typeface="Arial" pitchFamily="34" charset="0"/>
              <a:buChar char="•"/>
            </a:pPr>
            <a:r>
              <a:rPr lang="it-IT" sz="2800" dirty="0" err="1" smtClean="0">
                <a:solidFill>
                  <a:schemeClr val="tx2">
                    <a:lumMod val="50000"/>
                  </a:schemeClr>
                </a:solidFill>
              </a:rPr>
              <a:t>Paralimpiadi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2012 Londra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Hotel 6 stelle (e fiction come “E’ arrivata la felicità”)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Personaggi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come Zanardi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it-IT" sz="2800" dirty="0" err="1" smtClean="0">
                <a:solidFill>
                  <a:schemeClr val="tx2">
                    <a:lumMod val="50000"/>
                  </a:schemeClr>
                </a:solidFill>
              </a:rPr>
              <a:t>Vio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Nicoletti,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Orlando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Bomprezzi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Anzalone,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Laterza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campagne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Aipd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…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guardare l’inguardabile, ciò che crea imbarazzo, ciò che fa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paura</a:t>
            </a:r>
            <a:endParaRPr lang="it-IT" sz="2800" dirty="0">
              <a:solidFill>
                <a:schemeClr val="tx2">
                  <a:lumMod val="50000"/>
                </a:schemeClr>
              </a:solidFill>
            </a:endParaRPr>
          </a:p>
          <a:p>
            <a:pPr marL="354013" indent="-354013" algn="l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avvicinarsi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e abituare gli occhi, liberarsi da sovrastrutture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emotive</a:t>
            </a:r>
            <a:endParaRPr lang="it-IT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sz="3800" b="1" dirty="0">
                <a:solidFill>
                  <a:schemeClr val="tx2">
                    <a:lumMod val="50000"/>
                  </a:schemeClr>
                </a:solidFill>
              </a:rPr>
              <a:t>Trattamenti della disabilità/1</a:t>
            </a:r>
            <a:endParaRPr lang="it-IT" sz="38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4200" i="1" dirty="0">
                <a:solidFill>
                  <a:schemeClr val="tx2">
                    <a:lumMod val="50000"/>
                  </a:schemeClr>
                </a:solidFill>
              </a:rPr>
              <a:t>Pietismo, compassione</a:t>
            </a:r>
            <a:endParaRPr lang="it-IT" sz="42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1800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sz="1800" dirty="0">
              <a:solidFill>
                <a:schemeClr val="tx2">
                  <a:lumMod val="50000"/>
                </a:schemeClr>
              </a:solidFill>
            </a:endParaRP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intenzione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di commuoversi e far commuovere 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 err="1" smtClean="0">
                <a:solidFill>
                  <a:schemeClr val="tx2">
                    <a:lumMod val="50000"/>
                  </a:schemeClr>
                </a:solidFill>
              </a:rPr>
              <a:t>infantilizzazione</a:t>
            </a: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della persona disabile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mettersi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non sullo stesso piano, ma su un piano più basso dell’interlocutore disabile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uso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(a volte esplicito) di termini come “poverini”, “infelici”…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volontà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di </a:t>
            </a: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fare, comunque, spettacolo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ea typeface="+mn-ea"/>
                <a:cs typeface="+mn-cs"/>
              </a:rPr>
              <a:t>«Né poveretti, né speciali» - Roma, 19 gennaio 2018</a:t>
            </a:r>
            <a:endParaRPr lang="it-IT" sz="1400" b="1" dirty="0">
              <a:solidFill>
                <a:schemeClr val="bg2">
                  <a:lumMod val="25000"/>
                </a:schemeClr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it-IT" sz="5800" b="1" dirty="0">
                <a:solidFill>
                  <a:schemeClr val="tx2">
                    <a:lumMod val="50000"/>
                  </a:schemeClr>
                </a:solidFill>
              </a:rPr>
              <a:t>Trattamenti della </a:t>
            </a:r>
            <a:r>
              <a:rPr lang="it-IT" sz="5800" b="1" dirty="0" smtClean="0">
                <a:solidFill>
                  <a:schemeClr val="tx2">
                    <a:lumMod val="50000"/>
                  </a:schemeClr>
                </a:solidFill>
              </a:rPr>
              <a:t>disabilità/1</a:t>
            </a:r>
            <a:endParaRPr lang="it-IT" sz="58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5800" i="1" dirty="0">
                <a:solidFill>
                  <a:schemeClr val="tx2">
                    <a:lumMod val="50000"/>
                  </a:schemeClr>
                </a:solidFill>
              </a:rPr>
              <a:t>Pietismo, compassione</a:t>
            </a:r>
            <a:endParaRPr lang="it-IT" sz="58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1800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sz="18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La persona disabile è invariabilmente: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buona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mite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rassegnata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sorridente (inspiegabilmente)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asessuata e priva di pulsioni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priva di aspirazioni e abilità e concentrata esclusivamente sul suo presente di povero disabile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4400" dirty="0" smtClean="0">
                <a:solidFill>
                  <a:schemeClr val="tx2">
                    <a:lumMod val="50000"/>
                  </a:schemeClr>
                </a:solidFill>
              </a:rPr>
              <a:t>un </a:t>
            </a:r>
            <a:r>
              <a:rPr lang="it-IT" sz="4400" dirty="0">
                <a:solidFill>
                  <a:schemeClr val="tx2">
                    <a:lumMod val="50000"/>
                  </a:schemeClr>
                </a:solidFill>
              </a:rPr>
              <a:t>“angelo”, senza alcuna possibilità di essere </a:t>
            </a:r>
            <a:r>
              <a:rPr lang="it-IT" sz="4400" dirty="0" err="1">
                <a:solidFill>
                  <a:schemeClr val="tx2">
                    <a:lumMod val="50000"/>
                  </a:schemeClr>
                </a:solidFill>
              </a:rPr>
              <a:t>altro</a:t>
            </a:r>
            <a:r>
              <a:rPr lang="it-IT" sz="4400" dirty="0" err="1" smtClean="0">
                <a:solidFill>
                  <a:schemeClr val="tx2">
                    <a:lumMod val="50000"/>
                  </a:schemeClr>
                </a:solidFill>
              </a:rPr>
              <a:t>…</a:t>
            </a:r>
            <a:endParaRPr lang="it-IT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Trattamenti della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disabilità/2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i="1" dirty="0" smtClean="0">
                <a:solidFill>
                  <a:schemeClr val="tx2">
                    <a:lumMod val="50000"/>
                  </a:schemeClr>
                </a:solidFill>
              </a:rPr>
              <a:t>Prevaricazione, disprezzo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1800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sz="1800" dirty="0">
              <a:solidFill>
                <a:schemeClr val="tx2">
                  <a:lumMod val="50000"/>
                </a:schemeClr>
              </a:solidFill>
            </a:endParaRP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</a:rPr>
              <a:t>Si </a:t>
            </a:r>
            <a:r>
              <a:rPr lang="it-IT" sz="2400" dirty="0">
                <a:solidFill>
                  <a:schemeClr val="tx2">
                    <a:lumMod val="50000"/>
                  </a:schemeClr>
                </a:solidFill>
              </a:rPr>
              <a:t>dimentica quelle stesse persone coccolate in tv hanno oggettive difficoltà superiori alle nostre (parcheggi, sostegno, lavoro, barriere ecc.)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400" dirty="0">
                <a:solidFill>
                  <a:schemeClr val="tx2">
                    <a:lumMod val="50000"/>
                  </a:schemeClr>
                </a:solidFill>
              </a:rPr>
              <a:t>Disprezzo senza appello per la persona disabile che commette atti contrari alla rappresentazione angelica (mendicanti, profittatori di privilegi, “finti invalidi”, </a:t>
            </a:r>
            <a:r>
              <a:rPr lang="it-IT" sz="2400" dirty="0" err="1">
                <a:solidFill>
                  <a:schemeClr val="tx2">
                    <a:lumMod val="50000"/>
                  </a:schemeClr>
                </a:solidFill>
              </a:rPr>
              <a:t>abusatori</a:t>
            </a:r>
            <a:r>
              <a:rPr lang="it-IT" sz="2400" dirty="0">
                <a:solidFill>
                  <a:schemeClr val="tx2">
                    <a:lumMod val="50000"/>
                  </a:schemeClr>
                </a:solidFill>
              </a:rPr>
              <a:t> della 104</a:t>
            </a: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  <a:endParaRPr lang="it-IT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Trattamenti della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disabilità/3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3000" i="1" dirty="0">
                <a:solidFill>
                  <a:schemeClr val="tx2">
                    <a:lumMod val="50000"/>
                  </a:schemeClr>
                </a:solidFill>
              </a:rPr>
              <a:t>Ammirazione/esaltazione – Curiosità/morbosità</a:t>
            </a:r>
            <a:endParaRPr lang="it-IT" sz="30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Esaltazione dei “disabili eroi”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Insistenza su storie curiose o bizzarre, meglio se pruriginose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Trattamenti della 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disabilità/4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i="1" dirty="0" smtClean="0">
                <a:solidFill>
                  <a:schemeClr val="tx2">
                    <a:lumMod val="50000"/>
                  </a:schemeClr>
                </a:solidFill>
              </a:rPr>
              <a:t>Leggerezza, ironia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l"/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l"/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(Es.: Spot Checco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Zalone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 per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Sma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hlinkClick r:id="rId2"/>
              </a:rPr>
              <a:t>“Gamba trista”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Problemi da affrontare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54013" indent="-354013" algn="l">
              <a:buFont typeface="Arial" pitchFamily="34" charset="0"/>
              <a:buChar char="•"/>
            </a:pPr>
            <a:r>
              <a:rPr lang="it-IT" i="1" dirty="0" smtClean="0">
                <a:solidFill>
                  <a:schemeClr val="tx2">
                    <a:lumMod val="50000"/>
                  </a:schemeClr>
                </a:solidFill>
              </a:rPr>
              <a:t>Disabilità </a:t>
            </a:r>
            <a:r>
              <a:rPr lang="it-IT" i="1" dirty="0">
                <a:solidFill>
                  <a:schemeClr val="tx2">
                    <a:lumMod val="50000"/>
                  </a:schemeClr>
                </a:solidFill>
              </a:rPr>
              <a:t>sostantivata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i="1" dirty="0">
                <a:solidFill>
                  <a:schemeClr val="tx2">
                    <a:lumMod val="50000"/>
                  </a:schemeClr>
                </a:solidFill>
              </a:rPr>
              <a:t>Appiattimento delle disabilità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i="1" dirty="0">
                <a:solidFill>
                  <a:schemeClr val="tx2">
                    <a:lumMod val="50000"/>
                  </a:schemeClr>
                </a:solidFill>
              </a:rPr>
              <a:t>Superficialità e “leggerezza”</a:t>
            </a:r>
          </a:p>
          <a:p>
            <a:pPr marL="354013" indent="-354013" algn="l">
              <a:buFont typeface="Arial" pitchFamily="34" charset="0"/>
              <a:buChar char="•"/>
            </a:pPr>
            <a:r>
              <a:rPr lang="it-IT" i="1" dirty="0" smtClean="0">
                <a:solidFill>
                  <a:schemeClr val="tx2">
                    <a:lumMod val="50000"/>
                  </a:schemeClr>
                </a:solidFill>
              </a:rPr>
              <a:t>Mancanza/limiti dell’auto-rappresentazione</a:t>
            </a:r>
            <a:endParaRPr lang="it-IT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 anchor="ctr">
            <a:noAutofit/>
          </a:bodyPr>
          <a:lstStyle/>
          <a:p>
            <a:pPr algn="l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Parole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 smtClean="0">
                <a:solidFill>
                  <a:schemeClr val="tx2">
                    <a:lumMod val="50000"/>
                  </a:schemeClr>
                </a:solidFill>
              </a:rPr>
              <a:t>Invalido </a:t>
            </a:r>
            <a:endParaRPr lang="it-IT" sz="2200" i="1" dirty="0">
              <a:solidFill>
                <a:schemeClr val="tx2">
                  <a:lumMod val="50000"/>
                </a:schemeClr>
              </a:solidFill>
            </a:endParaRP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Handicappato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Disabile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Non vedente/Non udente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Diversamente abile/</a:t>
            </a:r>
            <a:r>
              <a:rPr lang="it-IT" sz="2200" i="1" dirty="0" err="1">
                <a:solidFill>
                  <a:schemeClr val="tx2">
                    <a:lumMod val="50000"/>
                  </a:schemeClr>
                </a:solidFill>
              </a:rPr>
              <a:t>Diversabile</a:t>
            </a: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Speciale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Normodotato 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 err="1">
                <a:solidFill>
                  <a:schemeClr val="tx2">
                    <a:lumMod val="50000"/>
                  </a:schemeClr>
                </a:solidFill>
              </a:rPr>
              <a:t>Costretto-inchiodato</a:t>
            </a: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 su una sedia a rotelle 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Affetto da disabilità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Subnormale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sz="2200" i="1" dirty="0">
                <a:solidFill>
                  <a:schemeClr val="tx2">
                    <a:lumMod val="50000"/>
                  </a:schemeClr>
                </a:solidFill>
              </a:rPr>
              <a:t>Infermo impedito, sciancato, mongoloide, minorato, </a:t>
            </a:r>
            <a:r>
              <a:rPr lang="it-IT" sz="2200" i="1" dirty="0" err="1">
                <a:solidFill>
                  <a:schemeClr val="tx2">
                    <a:lumMod val="50000"/>
                  </a:schemeClr>
                </a:solidFill>
              </a:rPr>
              <a:t>storpio…</a:t>
            </a:r>
            <a:endParaRPr lang="it-IT" sz="2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776864" cy="4896544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Perché la situazione sta migliorando/1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it-IT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ci sono giornalisti più giovani, 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i social aiutano a correggere, discutere e censurare</a:t>
            </a:r>
          </a:p>
          <a:p>
            <a:pPr marL="354013" lvl="0" indent="-354013" algn="l">
              <a:buFont typeface="Arial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i genitori escono allo scoperto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85800" y="404664"/>
            <a:ext cx="7772400" cy="288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«Né poveretti, né speciali» - Roma, 19 gennaio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174</Words>
  <Application>Microsoft Office PowerPoint</Application>
  <PresentationFormat>Presentazione su schermo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Garamond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“Persone, non parole. Il vocabolario della disabilità”</dc:title>
  <dc:creator>Elisabetta</dc:creator>
  <cp:lastModifiedBy>Elisabetta</cp:lastModifiedBy>
  <cp:revision>47</cp:revision>
  <cp:lastPrinted>2017-11-15T13:50:50Z</cp:lastPrinted>
  <dcterms:created xsi:type="dcterms:W3CDTF">2017-05-09T09:24:17Z</dcterms:created>
  <dcterms:modified xsi:type="dcterms:W3CDTF">2018-01-17T15:09:01Z</dcterms:modified>
</cp:coreProperties>
</file>