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22"/>
  </p:notesMasterIdLst>
  <p:sldIdLst>
    <p:sldId id="256" r:id="rId2"/>
    <p:sldId id="361" r:id="rId3"/>
    <p:sldId id="362" r:id="rId4"/>
    <p:sldId id="376" r:id="rId5"/>
    <p:sldId id="363" r:id="rId6"/>
    <p:sldId id="365" r:id="rId7"/>
    <p:sldId id="366" r:id="rId8"/>
    <p:sldId id="377" r:id="rId9"/>
    <p:sldId id="369" r:id="rId10"/>
    <p:sldId id="370" r:id="rId11"/>
    <p:sldId id="371" r:id="rId12"/>
    <p:sldId id="299" r:id="rId13"/>
    <p:sldId id="323" r:id="rId14"/>
    <p:sldId id="326" r:id="rId15"/>
    <p:sldId id="380" r:id="rId16"/>
    <p:sldId id="287" r:id="rId17"/>
    <p:sldId id="286" r:id="rId18"/>
    <p:sldId id="288" r:id="rId19"/>
    <p:sldId id="391" r:id="rId20"/>
    <p:sldId id="392" r:id="rId21"/>
  </p:sldIdLst>
  <p:sldSz cx="9144000" cy="6858000" type="screen4x3"/>
  <p:notesSz cx="6858000" cy="9144000"/>
  <p:defaultTextStyle>
    <a:defPPr>
      <a:defRPr lang="it-IT"/>
    </a:defPPr>
    <a:lvl1pPr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37387"/>
    <a:srgbClr val="425862"/>
    <a:srgbClr val="507E80"/>
    <a:srgbClr val="405874"/>
    <a:srgbClr val="2E4668"/>
    <a:srgbClr val="4C559A"/>
    <a:srgbClr val="56894D"/>
    <a:srgbClr val="B30000"/>
    <a:srgbClr val="B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7394" autoAdjust="0"/>
  </p:normalViewPr>
  <p:slideViewPr>
    <p:cSldViewPr>
      <p:cViewPr>
        <p:scale>
          <a:sx n="110" d="100"/>
          <a:sy n="110" d="100"/>
        </p:scale>
        <p:origin x="-16"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200"/>
            </a:lvl1pPr>
          </a:lstStyle>
          <a:p>
            <a:endParaRPr lang="it-IT"/>
          </a:p>
        </p:txBody>
      </p:sp>
      <p:sp>
        <p:nvSpPr>
          <p:cNvPr id="32771"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it-IT"/>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2773"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32774"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a:defRPr sz="1200"/>
            </a:lvl1pPr>
          </a:lstStyle>
          <a:p>
            <a:endParaRPr lang="it-IT"/>
          </a:p>
        </p:txBody>
      </p:sp>
      <p:sp>
        <p:nvSpPr>
          <p:cNvPr id="32775"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fld id="{1AD98D80-352D-EA4D-B90B-827AD7644E14}" type="slidenum">
              <a:rPr lang="it-IT"/>
              <a:pPr/>
              <a:t>‹n.›</a:t>
            </a:fld>
            <a:endParaRPr lang="it-IT"/>
          </a:p>
        </p:txBody>
      </p:sp>
    </p:spTree>
    <p:extLst>
      <p:ext uri="{BB962C8B-B14F-4D97-AF65-F5344CB8AC3E}">
        <p14:creationId xmlns:p14="http://schemas.microsoft.com/office/powerpoint/2010/main" val="78554082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0242"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a:buFont typeface="Wingdings" charset="0"/>
              <a:buNone/>
            </a:pPr>
            <a:endParaRPr lang="en-US">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0722"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a:buFont typeface="Wingdings" charset="0"/>
              <a:buNone/>
            </a:pPr>
            <a:endParaRPr lang="en-US">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3314"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it-IT">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2E33D9A-87F3-6B47-87BB-DF696759350F}" type="slidenum">
              <a:rPr lang="en-US"/>
              <a:pPr>
                <a:defRPr/>
              </a:pPr>
              <a:t>13</a:t>
            </a:fld>
            <a:endParaRPr lang="en-US"/>
          </a:p>
        </p:txBody>
      </p:sp>
      <p:sp>
        <p:nvSpPr>
          <p:cNvPr id="839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3971" name="Rectangle 3"/>
          <p:cNvSpPr>
            <a:spLocks noGrp="1" noChangeArrowheads="1"/>
          </p:cNvSpPr>
          <p:nvPr>
            <p:ph type="body" idx="1"/>
          </p:nvPr>
        </p:nvSpPr>
        <p:spPr/>
        <p:txBody>
          <a:bodyPr/>
          <a:lstStyle/>
          <a:p>
            <a:pPr eaLnBrk="1" hangingPunct="1">
              <a:defRPr/>
            </a:pPr>
            <a:r>
              <a:rPr lang="en-GB" u="sng" smtClean="0"/>
              <a:t>General</a:t>
            </a:r>
            <a:r>
              <a:rPr lang="en-GB" smtClean="0"/>
              <a:t> - WHO estimates that there are around 600 million persons with disabilities of various types and degrees.  Other estimates are at 650 million.  The day to day life of around 25 per cent of the world’s population is affected by disability. </a:t>
            </a:r>
            <a:endParaRPr lang="en-US" smtClean="0"/>
          </a:p>
          <a:p>
            <a:pPr eaLnBrk="1" hangingPunct="1">
              <a:defRPr/>
            </a:pPr>
            <a:r>
              <a:rPr lang="en-GB" u="sng" smtClean="0"/>
              <a:t>Poverty</a:t>
            </a:r>
            <a:r>
              <a:rPr lang="en-GB" smtClean="0"/>
              <a:t>: 80 per cent of the world’s persons with disabilities live in low-income countries – the majority are poor and cannot access basic services.  Only 2 per cent of children with disability in the developing world receive any education or rehabilitation.</a:t>
            </a:r>
            <a:endParaRPr lang="en-US" smtClean="0"/>
          </a:p>
          <a:p>
            <a:pPr eaLnBrk="1" hangingPunct="1">
              <a:defRPr/>
            </a:pPr>
            <a:r>
              <a:rPr lang="en-GB" u="sng" smtClean="0"/>
              <a:t>Intellectual and psychosocial disabilities</a:t>
            </a:r>
            <a:r>
              <a:rPr lang="en-GB" smtClean="0"/>
              <a:t>:– more than 40 per cent of countries have no policy in this regard and over 30 per cent have no mental health programme.</a:t>
            </a:r>
            <a:endParaRPr lang="en-US" smtClean="0"/>
          </a:p>
          <a:p>
            <a:pPr eaLnBrk="1" hangingPunct="1">
              <a:defRPr/>
            </a:pPr>
            <a:r>
              <a:rPr lang="en-GB" u="sng" smtClean="0"/>
              <a:t>In employment</a:t>
            </a:r>
            <a:r>
              <a:rPr lang="en-GB" smtClean="0"/>
              <a:t>: For example, 17 per cent of Europe’s general population and about 15 per cent of the working population suffer from a disability or chronic illness.  People with disabilities are reported to have twice the rate for non-participation in the labour market as compared to persons without disabilities.  The unemployment rate for persons with a severe disability is about three times the level for persons without disabilities.  Workers with disability typically receive a lower wage than others and segregation begins at an early stage with children being placed in parallel education networks.  </a:t>
            </a: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4A5499F-EBAB-2742-BB19-63B238EC52FA}" type="slidenum">
              <a:rPr lang="en-US"/>
              <a:pPr>
                <a:defRPr/>
              </a:pPr>
              <a:t>14</a:t>
            </a:fld>
            <a:endParaRPr lang="en-US"/>
          </a:p>
        </p:txBody>
      </p:sp>
      <p:sp>
        <p:nvSpPr>
          <p:cNvPr id="62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2467" name="Rectangle 3"/>
          <p:cNvSpPr>
            <a:spLocks noGrp="1" noChangeArrowheads="1"/>
          </p:cNvSpPr>
          <p:nvPr>
            <p:ph type="body" idx="1"/>
          </p:nvPr>
        </p:nvSpPr>
        <p:spPr/>
        <p:txBody>
          <a:bodyPr/>
          <a:lstStyle/>
          <a:p>
            <a:pPr marL="228600" indent="-228600" eaLnBrk="1" hangingPunct="1">
              <a:buFontTx/>
              <a:buAutoNum type="arabicParenR"/>
              <a:defRPr/>
            </a:pPr>
            <a:r>
              <a:rPr lang="en-GB" smtClean="0"/>
              <a:t>Paradigm shift - move from an approach where persons with disabilities were considered </a:t>
            </a:r>
            <a:r>
              <a:rPr lang="en-GB" u="sng" smtClean="0"/>
              <a:t>objects </a:t>
            </a:r>
            <a:r>
              <a:rPr lang="en-GB" smtClean="0"/>
              <a:t>of charity, social protection and medical treatment to </a:t>
            </a:r>
            <a:r>
              <a:rPr lang="en-GB" u="sng" smtClean="0"/>
              <a:t>subjects</a:t>
            </a:r>
            <a:r>
              <a:rPr lang="en-GB" smtClean="0"/>
              <a:t> of human rights, able to make decisions about life and the future and claim rights on their own behalf</a:t>
            </a:r>
          </a:p>
          <a:p>
            <a:pPr marL="228600" indent="-228600" eaLnBrk="1" hangingPunct="1">
              <a:defRPr/>
            </a:pPr>
            <a:endParaRPr lang="en-GB" smtClean="0"/>
          </a:p>
          <a:p>
            <a:pPr marL="228600" indent="-228600" eaLnBrk="1" hangingPunct="1">
              <a:buFontTx/>
              <a:buChar char="•"/>
              <a:defRPr/>
            </a:pPr>
            <a:r>
              <a:rPr lang="en-GB" smtClean="0"/>
              <a:t>persons with disabilities no longer an object to be fixed through medical treatment but a subject of rights with choices as to how he or she wants to live and what treatments, if any, he or she wishes to use</a:t>
            </a:r>
          </a:p>
          <a:p>
            <a:pPr marL="228600" indent="-228600" eaLnBrk="1" hangingPunct="1">
              <a:buFontTx/>
              <a:buChar char="•"/>
              <a:defRPr/>
            </a:pPr>
            <a:r>
              <a:rPr lang="en-GB" smtClean="0"/>
              <a:t>persons with disabilities no longer objects of charity of social welfare – a burden on society – but active members of society with something to contribute to society</a:t>
            </a:r>
          </a:p>
          <a:p>
            <a:pPr marL="228600" indent="-228600" eaLnBrk="1" hangingPunct="1">
              <a:buFontTx/>
              <a:buChar char="•"/>
              <a:defRPr/>
            </a:pPr>
            <a:r>
              <a:rPr lang="en-GB" smtClean="0"/>
              <a:t>persons with disabilities should have avenues to defend rights (complaints mechanisms, rights advocacy etc) and to change society so that society becomes more abling.</a:t>
            </a:r>
            <a:endParaRPr lang="en-US" smtClean="0"/>
          </a:p>
          <a:p>
            <a:pPr marL="228600" indent="-228600" eaLnBrk="1" hangingPunct="1">
              <a:defRPr/>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240D9C7-3616-C947-A61E-3DD34B9CB51E}" type="slidenum">
              <a:rPr lang="en-US"/>
              <a:pPr>
                <a:defRPr/>
              </a:pPr>
              <a:t>15</a:t>
            </a:fld>
            <a:endParaRPr lang="en-US"/>
          </a:p>
        </p:txBody>
      </p:sp>
      <p:sp>
        <p:nvSpPr>
          <p:cNvPr id="64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4515" name="Rectangle 3"/>
          <p:cNvSpPr>
            <a:spLocks noGrp="1" noChangeArrowheads="1"/>
          </p:cNvSpPr>
          <p:nvPr>
            <p:ph type="body" idx="1"/>
          </p:nvPr>
        </p:nvSpPr>
        <p:spPr/>
        <p:txBody>
          <a:bodyPr/>
          <a:lstStyle/>
          <a:p>
            <a:pPr marL="228600" indent="-228600" eaLnBrk="1" hangingPunct="1">
              <a:defRPr/>
            </a:pPr>
            <a:r>
              <a:rPr lang="en-GB" smtClean="0"/>
              <a:t>Note that you will give more information on three of these principles in the following slides.</a:t>
            </a: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1FBE103-45C0-254D-A578-FB61E7847EA2}" type="slidenum">
              <a:rPr lang="en-US"/>
              <a:pPr>
                <a:defRPr/>
              </a:pPr>
              <a:t>19</a:t>
            </a:fld>
            <a:endParaRPr lang="en-US"/>
          </a:p>
        </p:txBody>
      </p:sp>
      <p:sp>
        <p:nvSpPr>
          <p:cNvPr id="3809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0931" name="Rectangle 3"/>
          <p:cNvSpPr>
            <a:spLocks noGrp="1" noChangeArrowheads="1"/>
          </p:cNvSpPr>
          <p:nvPr>
            <p:ph type="body" idx="1"/>
          </p:nvPr>
        </p:nvSpPr>
        <p:spPr/>
        <p:txBody>
          <a:bodyPr/>
          <a:lstStyle/>
          <a:p>
            <a:pPr marL="228600" indent="-228600" eaLnBrk="1" hangingPunct="1">
              <a:spcBef>
                <a:spcPct val="0"/>
              </a:spcBef>
              <a:defRPr/>
            </a:pPr>
            <a:endParaRPr lang="en-GB" sz="1300" smtClean="0"/>
          </a:p>
          <a:p>
            <a:pPr marL="228600" indent="-228600" eaLnBrk="1" hangingPunct="1">
              <a:defRPr/>
            </a:pPr>
            <a:r>
              <a:rPr lang="en-GB" sz="1300" smtClean="0"/>
              <a:t>Exploitation or abuse by supporters can even be involuntary, for instance when </a:t>
            </a:r>
            <a:r>
              <a:rPr lang="en-GB" smtClean="0"/>
              <a:t>persons with disabilities take decisions that supporters do not perceive to be in their best interest. </a:t>
            </a:r>
          </a:p>
          <a:p>
            <a:pPr marL="228600" indent="-228600" eaLnBrk="1" hangingPunct="1">
              <a:defRPr/>
            </a:pPr>
            <a:r>
              <a:rPr lang="en-GB" smtClean="0"/>
              <a:t> Supporters must be their best to find a balance between protecting the person from harms that can raise from their decisions and ensuring the respect of the person’s wishes and decisions,  while maintaining their right to take decisions and make mistakes. </a:t>
            </a:r>
          </a:p>
          <a:p>
            <a:pPr marL="228600" indent="-228600" eaLnBrk="1" hangingPunct="1">
              <a:defRPr/>
            </a:pPr>
            <a:r>
              <a:rPr lang="en-GB" smtClean="0"/>
              <a:t>Maintaining the full legal capacity of the supported person must always be at the centre of the support process. Supported decision-making, including in its more intense forms,  must always start from the presumption of the capacity of supported person to make choices and does not deny or undermine full and equal legal capacity of the supported person. </a:t>
            </a:r>
          </a:p>
          <a:p>
            <a:pPr marL="228600" indent="-228600" eaLnBrk="1" hangingPunct="1">
              <a:defRPr/>
            </a:pPr>
            <a:r>
              <a:rPr lang="en-GB" smtClean="0"/>
              <a:t>This makes the difference among supported decision-making and substituted decision-making</a:t>
            </a: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026"/>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2290" name="Rectangle 1027"/>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a:buFont typeface="Wingdings" charset="0"/>
              <a:buNone/>
            </a:pPr>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026"/>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2290" name="Rectangle 1027"/>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a:buFont typeface="Wingdings" charset="0"/>
              <a:buNone/>
            </a:pPr>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4338"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a:buFont typeface="Wingdings" charset="0"/>
              <a:buNone/>
            </a:pPr>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8434"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a:buFont typeface="Wingdings" charset="0"/>
              <a:buNone/>
            </a:pPr>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0482"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a:buFont typeface="Wingdings" charset="0"/>
              <a:buNone/>
            </a:pPr>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2530"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a:buFont typeface="Wingdings" charset="0"/>
              <a:buNone/>
            </a:pPr>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6626"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a:buFont typeface="Wingdings" charset="0"/>
              <a:buNone/>
            </a:pPr>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8674"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a:buFont typeface="Wingdings" charset="0"/>
              <a:buNone/>
            </a:pPr>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685800" y="457200"/>
            <a:ext cx="7772400" cy="1099592"/>
          </a:xfrm>
        </p:spPr>
        <p:txBody>
          <a:bodyPr/>
          <a:lstStyle>
            <a:lvl1pPr>
              <a:defRPr sz="4000"/>
            </a:lvl1pPr>
          </a:lstStyle>
          <a:p>
            <a:pPr lvl="0"/>
            <a:r>
              <a:rPr lang="de-DE" noProof="0" dirty="0" err="1" smtClean="0"/>
              <a:t>Fare</a:t>
            </a:r>
            <a:r>
              <a:rPr lang="de-DE" noProof="0" dirty="0" smtClean="0"/>
              <a:t> </a:t>
            </a:r>
            <a:r>
              <a:rPr lang="de-DE" noProof="0" dirty="0" err="1" smtClean="0"/>
              <a:t>clic</a:t>
            </a:r>
            <a:r>
              <a:rPr lang="de-DE" noProof="0" dirty="0" smtClean="0"/>
              <a:t> per </a:t>
            </a:r>
            <a:r>
              <a:rPr lang="de-DE" noProof="0" dirty="0" err="1" smtClean="0"/>
              <a:t>modificare</a:t>
            </a:r>
            <a:r>
              <a:rPr lang="de-DE" noProof="0" dirty="0" smtClean="0"/>
              <a:t> </a:t>
            </a:r>
            <a:r>
              <a:rPr lang="de-DE" noProof="0" dirty="0" err="1" smtClean="0"/>
              <a:t>stile</a:t>
            </a:r>
            <a:endParaRPr lang="de-DE" noProof="0" dirty="0" smtClean="0"/>
          </a:p>
        </p:txBody>
      </p:sp>
      <p:sp>
        <p:nvSpPr>
          <p:cNvPr id="28675" name="Rectangle 3"/>
          <p:cNvSpPr>
            <a:spLocks noGrp="1" noChangeArrowheads="1"/>
          </p:cNvSpPr>
          <p:nvPr>
            <p:ph type="subTitle" idx="1"/>
          </p:nvPr>
        </p:nvSpPr>
        <p:spPr>
          <a:xfrm>
            <a:off x="1447800" y="3429000"/>
            <a:ext cx="7010400" cy="1600200"/>
          </a:xfrm>
        </p:spPr>
        <p:txBody>
          <a:bodyPr/>
          <a:lstStyle>
            <a:lvl1pPr marL="0" indent="0">
              <a:buFont typeface="Wingdings" charset="0"/>
              <a:buNone/>
              <a:defRPr sz="2800"/>
            </a:lvl1pPr>
          </a:lstStyle>
          <a:p>
            <a:pPr lvl="0"/>
            <a:r>
              <a:rPr lang="de-DE" noProof="0" dirty="0" err="1" smtClean="0"/>
              <a:t>Fare</a:t>
            </a:r>
            <a:r>
              <a:rPr lang="de-DE" noProof="0" dirty="0" smtClean="0"/>
              <a:t> </a:t>
            </a:r>
            <a:r>
              <a:rPr lang="de-DE" noProof="0" dirty="0" err="1" smtClean="0"/>
              <a:t>clic</a:t>
            </a:r>
            <a:r>
              <a:rPr lang="de-DE" noProof="0" dirty="0" smtClean="0"/>
              <a:t> per </a:t>
            </a:r>
            <a:r>
              <a:rPr lang="de-DE" noProof="0" dirty="0" err="1" smtClean="0"/>
              <a:t>modificare</a:t>
            </a:r>
            <a:r>
              <a:rPr lang="de-DE" noProof="0" dirty="0" smtClean="0"/>
              <a:t> </a:t>
            </a:r>
            <a:r>
              <a:rPr lang="de-DE" noProof="0" dirty="0" err="1" smtClean="0"/>
              <a:t>lo</a:t>
            </a:r>
            <a:r>
              <a:rPr lang="de-DE" noProof="0" dirty="0" smtClean="0"/>
              <a:t> </a:t>
            </a:r>
            <a:r>
              <a:rPr lang="de-DE" noProof="0" dirty="0" err="1" smtClean="0"/>
              <a:t>stile</a:t>
            </a:r>
            <a:r>
              <a:rPr lang="de-DE" noProof="0" dirty="0" smtClean="0"/>
              <a:t> del </a:t>
            </a:r>
            <a:r>
              <a:rPr lang="de-DE" noProof="0" dirty="0" err="1" smtClean="0"/>
              <a:t>sottotitolo</a:t>
            </a:r>
            <a:r>
              <a:rPr lang="de-DE" noProof="0" dirty="0" smtClean="0"/>
              <a:t> </a:t>
            </a:r>
            <a:r>
              <a:rPr lang="de-DE" noProof="0" dirty="0" err="1" smtClean="0"/>
              <a:t>dello</a:t>
            </a:r>
            <a:r>
              <a:rPr lang="de-DE" noProof="0" dirty="0" smtClean="0"/>
              <a:t> </a:t>
            </a:r>
            <a:r>
              <a:rPr lang="de-DE" noProof="0" dirty="0" err="1" smtClean="0"/>
              <a:t>schema</a:t>
            </a:r>
            <a:endParaRPr lang="de-DE" noProof="0" dirty="0" smtClean="0"/>
          </a:p>
        </p:txBody>
      </p:sp>
      <p:sp>
        <p:nvSpPr>
          <p:cNvPr id="28676" name="Rectangle 4"/>
          <p:cNvSpPr>
            <a:spLocks noGrp="1" noChangeArrowheads="1"/>
          </p:cNvSpPr>
          <p:nvPr>
            <p:ph type="dt" sz="half" idx="2"/>
          </p:nvPr>
        </p:nvSpPr>
        <p:spPr>
          <a:xfrm>
            <a:off x="685800" y="6248400"/>
            <a:ext cx="1905000" cy="457200"/>
          </a:xfrm>
        </p:spPr>
        <p:txBody>
          <a:bodyPr/>
          <a:lstStyle>
            <a:lvl1pPr>
              <a:defRPr/>
            </a:lvl1pPr>
          </a:lstStyle>
          <a:p>
            <a:endParaRPr lang="de-DE"/>
          </a:p>
        </p:txBody>
      </p:sp>
      <p:sp>
        <p:nvSpPr>
          <p:cNvPr id="28677" name="Rectangle 5"/>
          <p:cNvSpPr>
            <a:spLocks noGrp="1" noChangeArrowheads="1"/>
          </p:cNvSpPr>
          <p:nvPr>
            <p:ph type="ftr" sz="quarter" idx="3"/>
          </p:nvPr>
        </p:nvSpPr>
        <p:spPr>
          <a:xfrm>
            <a:off x="3124200" y="6248400"/>
            <a:ext cx="2895600" cy="457200"/>
          </a:xfrm>
        </p:spPr>
        <p:txBody>
          <a:bodyPr/>
          <a:lstStyle>
            <a:lvl1pPr>
              <a:defRPr/>
            </a:lvl1pPr>
          </a:lstStyle>
          <a:p>
            <a:endParaRPr lang="de-DE"/>
          </a:p>
        </p:txBody>
      </p:sp>
      <p:sp>
        <p:nvSpPr>
          <p:cNvPr id="28678" name="Rectangle 6"/>
          <p:cNvSpPr>
            <a:spLocks noGrp="1" noChangeArrowheads="1"/>
          </p:cNvSpPr>
          <p:nvPr>
            <p:ph type="sldNum" sz="quarter" idx="4"/>
          </p:nvPr>
        </p:nvSpPr>
        <p:spPr>
          <a:xfrm>
            <a:off x="6553200" y="6248400"/>
            <a:ext cx="1905000" cy="457200"/>
          </a:xfrm>
        </p:spPr>
        <p:txBody>
          <a:bodyPr/>
          <a:lstStyle>
            <a:lvl1pPr algn="r">
              <a:defRPr/>
            </a:lvl1pPr>
          </a:lstStyle>
          <a:p>
            <a:fld id="{14810635-A02F-2B45-88E9-390E7A497751}" type="slidenum">
              <a:rPr lang="de-DE"/>
              <a:pPr/>
              <a:t>‹n.›</a:t>
            </a:fld>
            <a:endParaRPr lang="de-DE"/>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166FCBD8-4145-2241-9F78-1292781CC58B}" type="slidenum">
              <a:rPr lang="it-IT"/>
              <a:pPr/>
              <a:t>‹n.›</a:t>
            </a:fld>
            <a:endParaRPr lang="it-IT"/>
          </a:p>
        </p:txBody>
      </p:sp>
    </p:spTree>
    <p:extLst>
      <p:ext uri="{BB962C8B-B14F-4D97-AF65-F5344CB8AC3E}">
        <p14:creationId xmlns:p14="http://schemas.microsoft.com/office/powerpoint/2010/main" val="2954348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73838" y="304800"/>
            <a:ext cx="2001837" cy="5715000"/>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566738" y="304800"/>
            <a:ext cx="5854700" cy="5715000"/>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65450049-2BA5-434C-9E21-707A8E88CDED}" type="slidenum">
              <a:rPr lang="it-IT"/>
              <a:pPr/>
              <a:t>‹n.›</a:t>
            </a:fld>
            <a:endParaRPr lang="it-IT"/>
          </a:p>
        </p:txBody>
      </p:sp>
    </p:spTree>
    <p:extLst>
      <p:ext uri="{BB962C8B-B14F-4D97-AF65-F5344CB8AC3E}">
        <p14:creationId xmlns:p14="http://schemas.microsoft.com/office/powerpoint/2010/main" val="4227395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574675" y="304800"/>
            <a:ext cx="8001000" cy="1216025"/>
          </a:xfrm>
        </p:spPr>
        <p:txBody>
          <a:bodyPr/>
          <a:lstStyle/>
          <a:p>
            <a:r>
              <a:rPr lang="it-IT" smtClean="0"/>
              <a:t>Fare clic per modificare stile</a:t>
            </a:r>
            <a:endParaRPr lang="it-IT"/>
          </a:p>
        </p:txBody>
      </p:sp>
      <p:sp>
        <p:nvSpPr>
          <p:cNvPr id="3" name="Segnaposto testo 2"/>
          <p:cNvSpPr>
            <a:spLocks noGrp="1"/>
          </p:cNvSpPr>
          <p:nvPr>
            <p:ph type="body" sz="half" idx="1"/>
          </p:nvPr>
        </p:nvSpPr>
        <p:spPr>
          <a:xfrm>
            <a:off x="566738" y="1752600"/>
            <a:ext cx="3924300" cy="4267200"/>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3438" y="1752600"/>
            <a:ext cx="3924300" cy="2057400"/>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643438" y="3962400"/>
            <a:ext cx="3924300" cy="2057400"/>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data 5"/>
          <p:cNvSpPr>
            <a:spLocks noGrp="1"/>
          </p:cNvSpPr>
          <p:nvPr>
            <p:ph type="dt" sz="half" idx="10"/>
          </p:nvPr>
        </p:nvSpPr>
        <p:spPr>
          <a:xfrm>
            <a:off x="6096000" y="6248400"/>
            <a:ext cx="1981200" cy="476250"/>
          </a:xfrm>
        </p:spPr>
        <p:txBody>
          <a:bodyPr/>
          <a:lstStyle>
            <a:lvl1pPr>
              <a:defRPr/>
            </a:lvl1pPr>
          </a:lstStyle>
          <a:p>
            <a:endParaRPr lang="it-IT"/>
          </a:p>
        </p:txBody>
      </p:sp>
      <p:sp>
        <p:nvSpPr>
          <p:cNvPr id="7" name="Segnaposto piè di pagina 6"/>
          <p:cNvSpPr>
            <a:spLocks noGrp="1"/>
          </p:cNvSpPr>
          <p:nvPr>
            <p:ph type="ftr" sz="quarter" idx="11"/>
          </p:nvPr>
        </p:nvSpPr>
        <p:spPr>
          <a:xfrm>
            <a:off x="3124200" y="6245225"/>
            <a:ext cx="2895600" cy="476250"/>
          </a:xfrm>
        </p:spPr>
        <p:txBody>
          <a:bodyPr/>
          <a:lstStyle>
            <a:lvl1pPr>
              <a:defRPr/>
            </a:lvl1pPr>
          </a:lstStyle>
          <a:p>
            <a:endParaRPr lang="it-IT"/>
          </a:p>
        </p:txBody>
      </p:sp>
      <p:sp>
        <p:nvSpPr>
          <p:cNvPr id="8" name="Segnaposto numero diapositiva 7"/>
          <p:cNvSpPr>
            <a:spLocks noGrp="1"/>
          </p:cNvSpPr>
          <p:nvPr>
            <p:ph type="sldNum" sz="quarter" idx="12"/>
          </p:nvPr>
        </p:nvSpPr>
        <p:spPr>
          <a:xfrm>
            <a:off x="685800" y="6248400"/>
            <a:ext cx="1981200" cy="476250"/>
          </a:xfrm>
        </p:spPr>
        <p:txBody>
          <a:bodyPr/>
          <a:lstStyle>
            <a:lvl1pPr>
              <a:defRPr/>
            </a:lvl1pPr>
          </a:lstStyle>
          <a:p>
            <a:fld id="{BED1E722-CF52-E94C-A94E-E8B5573D0489}" type="slidenum">
              <a:rPr lang="it-IT"/>
              <a:pPr/>
              <a:t>‹n.›</a:t>
            </a:fld>
            <a:endParaRPr lang="it-IT"/>
          </a:p>
        </p:txBody>
      </p:sp>
    </p:spTree>
    <p:extLst>
      <p:ext uri="{BB962C8B-B14F-4D97-AF65-F5344CB8AC3E}">
        <p14:creationId xmlns:p14="http://schemas.microsoft.com/office/powerpoint/2010/main" val="1619878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566738" y="304800"/>
            <a:ext cx="8008937" cy="5715000"/>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Segnaposto data 2"/>
          <p:cNvSpPr>
            <a:spLocks noGrp="1"/>
          </p:cNvSpPr>
          <p:nvPr>
            <p:ph type="dt" sz="half" idx="10"/>
          </p:nvPr>
        </p:nvSpPr>
        <p:spPr>
          <a:xfrm>
            <a:off x="6096000" y="6248400"/>
            <a:ext cx="1981200" cy="476250"/>
          </a:xfrm>
        </p:spPr>
        <p:txBody>
          <a:bodyPr/>
          <a:lstStyle>
            <a:lvl1pPr>
              <a:defRPr/>
            </a:lvl1pPr>
          </a:lstStyle>
          <a:p>
            <a:endParaRPr lang="it-IT"/>
          </a:p>
        </p:txBody>
      </p:sp>
      <p:sp>
        <p:nvSpPr>
          <p:cNvPr id="4" name="Segnaposto piè di pagina 3"/>
          <p:cNvSpPr>
            <a:spLocks noGrp="1"/>
          </p:cNvSpPr>
          <p:nvPr>
            <p:ph type="ftr" sz="quarter" idx="11"/>
          </p:nvPr>
        </p:nvSpPr>
        <p:spPr>
          <a:xfrm>
            <a:off x="3124200" y="6245225"/>
            <a:ext cx="2895600" cy="476250"/>
          </a:xfrm>
        </p:spPr>
        <p:txBody>
          <a:bodyPr/>
          <a:lstStyle>
            <a:lvl1pPr>
              <a:defRPr/>
            </a:lvl1pPr>
          </a:lstStyle>
          <a:p>
            <a:endParaRPr lang="it-IT"/>
          </a:p>
        </p:txBody>
      </p:sp>
      <p:sp>
        <p:nvSpPr>
          <p:cNvPr id="5" name="Segnaposto numero diapositiva 4"/>
          <p:cNvSpPr>
            <a:spLocks noGrp="1"/>
          </p:cNvSpPr>
          <p:nvPr>
            <p:ph type="sldNum" sz="quarter" idx="12"/>
          </p:nvPr>
        </p:nvSpPr>
        <p:spPr>
          <a:xfrm>
            <a:off x="685800" y="6248400"/>
            <a:ext cx="1981200" cy="476250"/>
          </a:xfrm>
        </p:spPr>
        <p:txBody>
          <a:bodyPr/>
          <a:lstStyle>
            <a:lvl1pPr>
              <a:defRPr/>
            </a:lvl1pPr>
          </a:lstStyle>
          <a:p>
            <a:fld id="{0589CD36-C1DB-DF45-9CD8-02A2BAC0A523}" type="slidenum">
              <a:rPr lang="it-IT"/>
              <a:pPr/>
              <a:t>‹n.›</a:t>
            </a:fld>
            <a:endParaRPr lang="it-IT"/>
          </a:p>
        </p:txBody>
      </p:sp>
    </p:spTree>
    <p:extLst>
      <p:ext uri="{BB962C8B-B14F-4D97-AF65-F5344CB8AC3E}">
        <p14:creationId xmlns:p14="http://schemas.microsoft.com/office/powerpoint/2010/main" val="3383942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Rectangle 1"/>
          <p:cNvSpPr/>
          <p:nvPr userDrawn="1"/>
        </p:nvSpPr>
        <p:spPr>
          <a:xfrm>
            <a:off x="0" y="6834981"/>
            <a:ext cx="9144000" cy="46038"/>
          </a:xfrm>
          <a:prstGeom prst="rect">
            <a:avLst/>
          </a:prstGeom>
          <a:solidFill>
            <a:srgbClr val="8F21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sz="1800" dirty="0"/>
          </a:p>
        </p:txBody>
      </p:sp>
      <p:sp>
        <p:nvSpPr>
          <p:cNvPr id="5" name="Rectangle 3"/>
          <p:cNvSpPr/>
          <p:nvPr userDrawn="1"/>
        </p:nvSpPr>
        <p:spPr>
          <a:xfrm>
            <a:off x="0" y="1347788"/>
            <a:ext cx="9144000" cy="4445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sz="1800" dirty="0"/>
          </a:p>
        </p:txBody>
      </p:sp>
      <p:sp>
        <p:nvSpPr>
          <p:cNvPr id="15" name="Espace réservé du texte 14"/>
          <p:cNvSpPr>
            <a:spLocks noGrp="1"/>
          </p:cNvSpPr>
          <p:nvPr>
            <p:ph type="body" sz="quarter" idx="10"/>
          </p:nvPr>
        </p:nvSpPr>
        <p:spPr>
          <a:xfrm>
            <a:off x="1258888" y="2636912"/>
            <a:ext cx="4465240" cy="649287"/>
          </a:xfrm>
          <a:prstGeom prst="rect">
            <a:avLst/>
          </a:prstGeom>
        </p:spPr>
        <p:txBody>
          <a:bodyPr/>
          <a:lstStyle>
            <a:lvl1pPr marL="0" indent="0" algn="r">
              <a:buNone/>
              <a:defRPr sz="4000">
                <a:solidFill>
                  <a:schemeClr val="accent5">
                    <a:lumMod val="75000"/>
                  </a:schemeClr>
                </a:solidFill>
              </a:defRPr>
            </a:lvl1pPr>
          </a:lstStyle>
          <a:p>
            <a:pPr lvl="0"/>
            <a:r>
              <a:rPr lang="en-US" noProof="0" dirty="0" smtClean="0"/>
              <a:t>Click to edit Master text styles</a:t>
            </a:r>
          </a:p>
        </p:txBody>
      </p:sp>
      <p:sp>
        <p:nvSpPr>
          <p:cNvPr id="16" name="Espace réservé du texte 14"/>
          <p:cNvSpPr>
            <a:spLocks noGrp="1"/>
          </p:cNvSpPr>
          <p:nvPr>
            <p:ph type="body" sz="quarter" idx="11"/>
          </p:nvPr>
        </p:nvSpPr>
        <p:spPr>
          <a:xfrm>
            <a:off x="5724128" y="2636912"/>
            <a:ext cx="3312368" cy="649287"/>
          </a:xfrm>
          <a:prstGeom prst="rect">
            <a:avLst/>
          </a:prstGeom>
        </p:spPr>
        <p:txBody>
          <a:bodyPr/>
          <a:lstStyle>
            <a:lvl1pPr marL="0" indent="0" algn="l">
              <a:buNone/>
              <a:defRPr sz="4000">
                <a:solidFill>
                  <a:srgbClr val="800000"/>
                </a:solidFill>
              </a:defRPr>
            </a:lvl1pPr>
          </a:lstStyle>
          <a:p>
            <a:pPr lvl="0"/>
            <a:r>
              <a:rPr lang="en-US" noProof="0" dirty="0" smtClean="0"/>
              <a:t>Click to edit Master text styles</a:t>
            </a:r>
          </a:p>
        </p:txBody>
      </p:sp>
    </p:spTree>
    <p:extLst>
      <p:ext uri="{BB962C8B-B14F-4D97-AF65-F5344CB8AC3E}">
        <p14:creationId xmlns:p14="http://schemas.microsoft.com/office/powerpoint/2010/main" val="2494541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4E94E1E6-54F7-9647-B9FE-DE65A9FBE6FA}" type="slidenum">
              <a:rPr lang="it-IT"/>
              <a:pPr/>
              <a:t>‹n.›</a:t>
            </a:fld>
            <a:endParaRPr lang="it-IT"/>
          </a:p>
        </p:txBody>
      </p:sp>
    </p:spTree>
    <p:extLst>
      <p:ext uri="{BB962C8B-B14F-4D97-AF65-F5344CB8AC3E}">
        <p14:creationId xmlns:p14="http://schemas.microsoft.com/office/powerpoint/2010/main" val="3095734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B6AA1BE0-9081-EF4E-9D3A-78C27EAC6553}" type="slidenum">
              <a:rPr lang="it-IT"/>
              <a:pPr/>
              <a:t>‹n.›</a:t>
            </a:fld>
            <a:endParaRPr lang="it-IT"/>
          </a:p>
        </p:txBody>
      </p:sp>
    </p:spTree>
    <p:extLst>
      <p:ext uri="{BB962C8B-B14F-4D97-AF65-F5344CB8AC3E}">
        <p14:creationId xmlns:p14="http://schemas.microsoft.com/office/powerpoint/2010/main" val="3743223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FB884C66-E4ED-3441-83B0-5045F28B1338}" type="slidenum">
              <a:rPr lang="it-IT"/>
              <a:pPr/>
              <a:t>‹n.›</a:t>
            </a:fld>
            <a:endParaRPr lang="it-IT"/>
          </a:p>
        </p:txBody>
      </p:sp>
    </p:spTree>
    <p:extLst>
      <p:ext uri="{BB962C8B-B14F-4D97-AF65-F5344CB8AC3E}">
        <p14:creationId xmlns:p14="http://schemas.microsoft.com/office/powerpoint/2010/main" val="3865291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it-IT"/>
          </a:p>
        </p:txBody>
      </p:sp>
      <p:sp>
        <p:nvSpPr>
          <p:cNvPr id="8" name="Segnaposto piè di pagina 7"/>
          <p:cNvSpPr>
            <a:spLocks noGrp="1"/>
          </p:cNvSpPr>
          <p:nvPr>
            <p:ph type="ftr" sz="quarter" idx="11"/>
          </p:nvPr>
        </p:nvSpPr>
        <p:spPr/>
        <p:txBody>
          <a:bodyPr/>
          <a:lstStyle>
            <a:lvl1pPr>
              <a:defRPr/>
            </a:lvl1pPr>
          </a:lstStyle>
          <a:p>
            <a:endParaRPr lang="it-IT"/>
          </a:p>
        </p:txBody>
      </p:sp>
      <p:sp>
        <p:nvSpPr>
          <p:cNvPr id="9" name="Segnaposto numero diapositiva 8"/>
          <p:cNvSpPr>
            <a:spLocks noGrp="1"/>
          </p:cNvSpPr>
          <p:nvPr>
            <p:ph type="sldNum" sz="quarter" idx="12"/>
          </p:nvPr>
        </p:nvSpPr>
        <p:spPr/>
        <p:txBody>
          <a:bodyPr/>
          <a:lstStyle>
            <a:lvl1pPr>
              <a:defRPr/>
            </a:lvl1pPr>
          </a:lstStyle>
          <a:p>
            <a:fld id="{0FC220E7-0CED-4D47-AC6E-7E54AA780347}" type="slidenum">
              <a:rPr lang="it-IT"/>
              <a:pPr/>
              <a:t>‹n.›</a:t>
            </a:fld>
            <a:endParaRPr lang="it-IT"/>
          </a:p>
        </p:txBody>
      </p:sp>
    </p:spTree>
    <p:extLst>
      <p:ext uri="{BB962C8B-B14F-4D97-AF65-F5344CB8AC3E}">
        <p14:creationId xmlns:p14="http://schemas.microsoft.com/office/powerpoint/2010/main" val="2012832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lvl1pPr>
              <a:defRPr/>
            </a:lvl1pPr>
          </a:lstStyle>
          <a:p>
            <a:endParaRPr lang="it-IT"/>
          </a:p>
        </p:txBody>
      </p:sp>
      <p:sp>
        <p:nvSpPr>
          <p:cNvPr id="4" name="Segnaposto piè di pagina 3"/>
          <p:cNvSpPr>
            <a:spLocks noGrp="1"/>
          </p:cNvSpPr>
          <p:nvPr>
            <p:ph type="ftr" sz="quarter" idx="11"/>
          </p:nvPr>
        </p:nvSpPr>
        <p:spPr/>
        <p:txBody>
          <a:bodyPr/>
          <a:lstStyle>
            <a:lvl1pPr>
              <a:defRPr/>
            </a:lvl1pPr>
          </a:lstStyle>
          <a:p>
            <a:endParaRPr lang="it-IT"/>
          </a:p>
        </p:txBody>
      </p:sp>
      <p:sp>
        <p:nvSpPr>
          <p:cNvPr id="5" name="Segnaposto numero diapositiva 4"/>
          <p:cNvSpPr>
            <a:spLocks noGrp="1"/>
          </p:cNvSpPr>
          <p:nvPr>
            <p:ph type="sldNum" sz="quarter" idx="12"/>
          </p:nvPr>
        </p:nvSpPr>
        <p:spPr/>
        <p:txBody>
          <a:bodyPr/>
          <a:lstStyle>
            <a:lvl1pPr>
              <a:defRPr/>
            </a:lvl1pPr>
          </a:lstStyle>
          <a:p>
            <a:fld id="{FB815826-102B-4A47-9496-995484CD9220}" type="slidenum">
              <a:rPr lang="it-IT"/>
              <a:pPr/>
              <a:t>‹n.›</a:t>
            </a:fld>
            <a:endParaRPr lang="it-IT"/>
          </a:p>
        </p:txBody>
      </p:sp>
    </p:spTree>
    <p:extLst>
      <p:ext uri="{BB962C8B-B14F-4D97-AF65-F5344CB8AC3E}">
        <p14:creationId xmlns:p14="http://schemas.microsoft.com/office/powerpoint/2010/main" val="795177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it-IT"/>
          </a:p>
        </p:txBody>
      </p:sp>
      <p:sp>
        <p:nvSpPr>
          <p:cNvPr id="3" name="Segnaposto piè di pagina 2"/>
          <p:cNvSpPr>
            <a:spLocks noGrp="1"/>
          </p:cNvSpPr>
          <p:nvPr>
            <p:ph type="ftr" sz="quarter" idx="11"/>
          </p:nvPr>
        </p:nvSpPr>
        <p:spPr/>
        <p:txBody>
          <a:bodyPr/>
          <a:lstStyle>
            <a:lvl1pPr>
              <a:defRPr/>
            </a:lvl1pPr>
          </a:lstStyle>
          <a:p>
            <a:endParaRPr lang="it-IT"/>
          </a:p>
        </p:txBody>
      </p:sp>
      <p:sp>
        <p:nvSpPr>
          <p:cNvPr id="4" name="Segnaposto numero diapositiva 3"/>
          <p:cNvSpPr>
            <a:spLocks noGrp="1"/>
          </p:cNvSpPr>
          <p:nvPr>
            <p:ph type="sldNum" sz="quarter" idx="12"/>
          </p:nvPr>
        </p:nvSpPr>
        <p:spPr/>
        <p:txBody>
          <a:bodyPr/>
          <a:lstStyle>
            <a:lvl1pPr>
              <a:defRPr/>
            </a:lvl1pPr>
          </a:lstStyle>
          <a:p>
            <a:fld id="{AD5C2BCD-C40A-444B-9D6B-4F4EED74C128}" type="slidenum">
              <a:rPr lang="it-IT"/>
              <a:pPr/>
              <a:t>‹n.›</a:t>
            </a:fld>
            <a:endParaRPr lang="it-IT"/>
          </a:p>
        </p:txBody>
      </p:sp>
    </p:spTree>
    <p:extLst>
      <p:ext uri="{BB962C8B-B14F-4D97-AF65-F5344CB8AC3E}">
        <p14:creationId xmlns:p14="http://schemas.microsoft.com/office/powerpoint/2010/main" val="776360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29B1AA8A-DB0C-9F48-BD0F-05C531D31754}" type="slidenum">
              <a:rPr lang="it-IT"/>
              <a:pPr/>
              <a:t>‹n.›</a:t>
            </a:fld>
            <a:endParaRPr lang="it-IT"/>
          </a:p>
        </p:txBody>
      </p:sp>
    </p:spTree>
    <p:extLst>
      <p:ext uri="{BB962C8B-B14F-4D97-AF65-F5344CB8AC3E}">
        <p14:creationId xmlns:p14="http://schemas.microsoft.com/office/powerpoint/2010/main" val="3943950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92FF4C05-3478-E844-A3ED-1B8B6AACF32C}" type="slidenum">
              <a:rPr lang="it-IT"/>
              <a:pPr/>
              <a:t>‹n.›</a:t>
            </a:fld>
            <a:endParaRPr lang="it-IT"/>
          </a:p>
        </p:txBody>
      </p:sp>
    </p:spTree>
    <p:extLst>
      <p:ext uri="{BB962C8B-B14F-4D97-AF65-F5344CB8AC3E}">
        <p14:creationId xmlns:p14="http://schemas.microsoft.com/office/powerpoint/2010/main" val="241449122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574675" y="304801"/>
            <a:ext cx="8001000" cy="963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it-IT" dirty="0"/>
              <a:t>Fare clic per modificare stile</a:t>
            </a:r>
          </a:p>
        </p:txBody>
      </p:sp>
      <p:sp>
        <p:nvSpPr>
          <p:cNvPr id="27651" name="Rectangle 3"/>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27654" name="Rectangle 6"/>
          <p:cNvSpPr>
            <a:spLocks noGrp="1" noChangeArrowheads="1"/>
          </p:cNvSpPr>
          <p:nvPr>
            <p:ph type="dt" sz="half" idx="2"/>
          </p:nvPr>
        </p:nvSpPr>
        <p:spPr bwMode="auto">
          <a:xfrm>
            <a:off x="6096000" y="6248400"/>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eaLnBrk="1" hangingPunct="1">
              <a:defRPr sz="1200"/>
            </a:lvl1pPr>
          </a:lstStyle>
          <a:p>
            <a:endParaRPr lang="it-IT"/>
          </a:p>
        </p:txBody>
      </p:sp>
      <p:sp>
        <p:nvSpPr>
          <p:cNvPr id="27655"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200"/>
            </a:lvl1pPr>
          </a:lstStyle>
          <a:p>
            <a:endParaRPr lang="it-IT" dirty="0"/>
          </a:p>
        </p:txBody>
      </p:sp>
      <p:sp>
        <p:nvSpPr>
          <p:cNvPr id="27656" name="Rectangle 8"/>
          <p:cNvSpPr>
            <a:spLocks noGrp="1" noChangeArrowheads="1"/>
          </p:cNvSpPr>
          <p:nvPr>
            <p:ph type="sldNum" sz="quarter" idx="4"/>
          </p:nvPr>
        </p:nvSpPr>
        <p:spPr bwMode="auto">
          <a:xfrm>
            <a:off x="685800" y="6248400"/>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eaLnBrk="1" hangingPunct="1">
              <a:defRPr sz="1200"/>
            </a:lvl1pPr>
          </a:lstStyle>
          <a:p>
            <a:fld id="{720126F5-2885-D54C-9571-999273925B15}" type="slidenum">
              <a:rPr lang="it-IT"/>
              <a:pPr/>
              <a:t>‹n.›</a:t>
            </a:fld>
            <a:endParaRPr lang="it-IT"/>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Lst>
  <p:timing>
    <p:tnLst>
      <p:par>
        <p:cTn xmlns:p14="http://schemas.microsoft.com/office/powerpoint/2010/main" id="1" dur="indefinite" restart="never" nodeType="tmRoot"/>
      </p:par>
    </p:tnLst>
  </p:timing>
  <p:txStyles>
    <p:titleStyle>
      <a:lvl1pPr algn="l" rtl="0" fontAlgn="base">
        <a:spcBef>
          <a:spcPct val="0"/>
        </a:spcBef>
        <a:spcAft>
          <a:spcPct val="0"/>
        </a:spcAft>
        <a:defRPr sz="3800">
          <a:solidFill>
            <a:schemeClr val="tx2"/>
          </a:solidFill>
          <a:latin typeface="Calibri"/>
          <a:ea typeface="+mj-ea"/>
          <a:cs typeface="Calibri"/>
        </a:defRPr>
      </a:lvl1pPr>
      <a:lvl2pPr algn="l" rtl="0" fontAlgn="base">
        <a:spcBef>
          <a:spcPct val="0"/>
        </a:spcBef>
        <a:spcAft>
          <a:spcPct val="0"/>
        </a:spcAft>
        <a:defRPr sz="3800">
          <a:solidFill>
            <a:schemeClr val="tx2"/>
          </a:solidFill>
          <a:latin typeface="Arial" charset="0"/>
          <a:ea typeface="ＭＳ Ｐゴシック" charset="0"/>
        </a:defRPr>
      </a:lvl2pPr>
      <a:lvl3pPr algn="l" rtl="0" fontAlgn="base">
        <a:spcBef>
          <a:spcPct val="0"/>
        </a:spcBef>
        <a:spcAft>
          <a:spcPct val="0"/>
        </a:spcAft>
        <a:defRPr sz="3800">
          <a:solidFill>
            <a:schemeClr val="tx2"/>
          </a:solidFill>
          <a:latin typeface="Arial" charset="0"/>
          <a:ea typeface="ＭＳ Ｐゴシック" charset="0"/>
        </a:defRPr>
      </a:lvl3pPr>
      <a:lvl4pPr algn="l" rtl="0" fontAlgn="base">
        <a:spcBef>
          <a:spcPct val="0"/>
        </a:spcBef>
        <a:spcAft>
          <a:spcPct val="0"/>
        </a:spcAft>
        <a:defRPr sz="3800">
          <a:solidFill>
            <a:schemeClr val="tx2"/>
          </a:solidFill>
          <a:latin typeface="Arial" charset="0"/>
          <a:ea typeface="ＭＳ Ｐゴシック" charset="0"/>
        </a:defRPr>
      </a:lvl4pPr>
      <a:lvl5pPr algn="l" rtl="0" fontAlgn="base">
        <a:spcBef>
          <a:spcPct val="0"/>
        </a:spcBef>
        <a:spcAft>
          <a:spcPct val="0"/>
        </a:spcAft>
        <a:defRPr sz="3800">
          <a:solidFill>
            <a:schemeClr val="tx2"/>
          </a:solidFill>
          <a:latin typeface="Arial" charset="0"/>
          <a:ea typeface="ＭＳ Ｐゴシック" charset="0"/>
        </a:defRPr>
      </a:lvl5pPr>
      <a:lvl6pPr marL="457200" algn="l" rtl="0" fontAlgn="base">
        <a:spcBef>
          <a:spcPct val="0"/>
        </a:spcBef>
        <a:spcAft>
          <a:spcPct val="0"/>
        </a:spcAft>
        <a:defRPr sz="3800">
          <a:solidFill>
            <a:schemeClr val="tx2"/>
          </a:solidFill>
          <a:latin typeface="Arial" charset="0"/>
          <a:ea typeface="ＭＳ Ｐゴシック" charset="0"/>
        </a:defRPr>
      </a:lvl6pPr>
      <a:lvl7pPr marL="914400" algn="l" rtl="0" fontAlgn="base">
        <a:spcBef>
          <a:spcPct val="0"/>
        </a:spcBef>
        <a:spcAft>
          <a:spcPct val="0"/>
        </a:spcAft>
        <a:defRPr sz="3800">
          <a:solidFill>
            <a:schemeClr val="tx2"/>
          </a:solidFill>
          <a:latin typeface="Arial" charset="0"/>
          <a:ea typeface="ＭＳ Ｐゴシック" charset="0"/>
        </a:defRPr>
      </a:lvl7pPr>
      <a:lvl8pPr marL="1371600" algn="l" rtl="0" fontAlgn="base">
        <a:spcBef>
          <a:spcPct val="0"/>
        </a:spcBef>
        <a:spcAft>
          <a:spcPct val="0"/>
        </a:spcAft>
        <a:defRPr sz="3800">
          <a:solidFill>
            <a:schemeClr val="tx2"/>
          </a:solidFill>
          <a:latin typeface="Arial" charset="0"/>
          <a:ea typeface="ＭＳ Ｐゴシック" charset="0"/>
        </a:defRPr>
      </a:lvl8pPr>
      <a:lvl9pPr marL="1828800" algn="l" rtl="0" fontAlgn="base">
        <a:spcBef>
          <a:spcPct val="0"/>
        </a:spcBef>
        <a:spcAft>
          <a:spcPct val="0"/>
        </a:spcAft>
        <a:defRPr sz="3800">
          <a:solidFill>
            <a:schemeClr val="tx2"/>
          </a:solidFill>
          <a:latin typeface="Arial" charset="0"/>
          <a:ea typeface="ＭＳ Ｐゴシック" charset="0"/>
        </a:defRPr>
      </a:lvl9pPr>
    </p:titleStyle>
    <p:bodyStyle>
      <a:lvl1pPr marL="469900" indent="-469900" algn="l" rtl="0" fontAlgn="base">
        <a:spcBef>
          <a:spcPct val="20000"/>
        </a:spcBef>
        <a:spcAft>
          <a:spcPct val="0"/>
        </a:spcAft>
        <a:buClr>
          <a:schemeClr val="accent2"/>
        </a:buClr>
        <a:buFont typeface="Wingdings" charset="0"/>
        <a:buChar char="o"/>
        <a:defRPr sz="3000">
          <a:solidFill>
            <a:schemeClr val="tx1"/>
          </a:solidFill>
          <a:latin typeface="Calibri"/>
          <a:ea typeface="+mn-ea"/>
          <a:cs typeface="Calibri"/>
        </a:defRPr>
      </a:lvl1pPr>
      <a:lvl2pPr marL="908050" indent="-436563" algn="l" rtl="0" fontAlgn="base">
        <a:spcBef>
          <a:spcPct val="20000"/>
        </a:spcBef>
        <a:spcAft>
          <a:spcPct val="0"/>
        </a:spcAft>
        <a:buClr>
          <a:schemeClr val="accent2"/>
        </a:buClr>
        <a:buFont typeface="Wingdings" charset="0"/>
        <a:buChar char="n"/>
        <a:defRPr sz="2600">
          <a:solidFill>
            <a:schemeClr val="tx1"/>
          </a:solidFill>
          <a:latin typeface="Calibri"/>
          <a:ea typeface="+mn-ea"/>
          <a:cs typeface="Calibri"/>
        </a:defRPr>
      </a:lvl2pPr>
      <a:lvl3pPr marL="1304925" indent="-395288" algn="l" rtl="0" fontAlgn="base">
        <a:spcBef>
          <a:spcPct val="20000"/>
        </a:spcBef>
        <a:spcAft>
          <a:spcPct val="0"/>
        </a:spcAft>
        <a:buClr>
          <a:schemeClr val="accent2"/>
        </a:buClr>
        <a:buFont typeface="Wingdings" charset="0"/>
        <a:buChar char="o"/>
        <a:defRPr sz="2300">
          <a:solidFill>
            <a:schemeClr val="tx1"/>
          </a:solidFill>
          <a:latin typeface="Calibri"/>
          <a:ea typeface="+mn-ea"/>
          <a:cs typeface="Calibri"/>
        </a:defRPr>
      </a:lvl3pPr>
      <a:lvl4pPr marL="1693863" indent="-387350" algn="l" rtl="0" fontAlgn="base">
        <a:spcBef>
          <a:spcPct val="20000"/>
        </a:spcBef>
        <a:spcAft>
          <a:spcPct val="0"/>
        </a:spcAft>
        <a:buClr>
          <a:schemeClr val="accent2"/>
        </a:buClr>
        <a:buFont typeface="Wingdings" charset="0"/>
        <a:buChar char="n"/>
        <a:defRPr sz="2000">
          <a:solidFill>
            <a:schemeClr val="tx1"/>
          </a:solidFill>
          <a:latin typeface="Calibri"/>
          <a:ea typeface="+mn-ea"/>
          <a:cs typeface="Calibri"/>
        </a:defRPr>
      </a:lvl4pPr>
      <a:lvl5pPr marL="2093913" indent="-398463" algn="l" rtl="0" fontAlgn="base">
        <a:spcBef>
          <a:spcPct val="25000"/>
        </a:spcBef>
        <a:spcAft>
          <a:spcPct val="0"/>
        </a:spcAft>
        <a:buClr>
          <a:schemeClr val="accent2"/>
        </a:buClr>
        <a:buFont typeface="Wingdings" charset="0"/>
        <a:buChar char="§"/>
        <a:defRPr sz="2000">
          <a:solidFill>
            <a:schemeClr val="tx1"/>
          </a:solidFill>
          <a:latin typeface="Calibri"/>
          <a:ea typeface="+mn-ea"/>
          <a:cs typeface="Calibri"/>
        </a:defRPr>
      </a:lvl5pPr>
      <a:lvl6pPr marL="2551113" indent="-398463" algn="l" rtl="0" fontAlgn="base">
        <a:spcBef>
          <a:spcPct val="25000"/>
        </a:spcBef>
        <a:spcAft>
          <a:spcPct val="0"/>
        </a:spcAft>
        <a:buClr>
          <a:schemeClr val="accent2"/>
        </a:buClr>
        <a:buFont typeface="Wingdings" charset="0"/>
        <a:buChar char="§"/>
        <a:defRPr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charset="0"/>
        <a:buChar char="§"/>
        <a:defRPr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charset="0"/>
        <a:buChar char="§"/>
        <a:defRPr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charset="0"/>
        <a:buChar char="§"/>
        <a:defRPr sz="2000">
          <a:solidFill>
            <a:schemeClr val="tx1"/>
          </a:solidFill>
          <a:latin typeface="+mn-lt"/>
          <a:ea typeface="+mn-ea"/>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467544" y="2060848"/>
            <a:ext cx="8064896" cy="4176464"/>
          </a:xfrm>
        </p:spPr>
        <p:txBody>
          <a:bodyPr/>
          <a:lstStyle/>
          <a:p>
            <a:pPr algn="ctr"/>
            <a:endParaRPr lang="it-IT" sz="5400" b="1" i="1" baseline="30000" dirty="0" smtClean="0">
              <a:solidFill>
                <a:srgbClr val="000000"/>
              </a:solidFill>
              <a:latin typeface="Calibri"/>
            </a:endParaRPr>
          </a:p>
          <a:p>
            <a:pPr algn="ctr"/>
            <a:r>
              <a:rPr lang="it-IT" sz="5400" b="1" i="1" baseline="30000" dirty="0" smtClean="0">
                <a:solidFill>
                  <a:srgbClr val="800000"/>
                </a:solidFill>
                <a:latin typeface="Calibri"/>
              </a:rPr>
              <a:t>TRA RETORICA E DIRITTI: </a:t>
            </a:r>
          </a:p>
          <a:p>
            <a:pPr algn="ctr"/>
            <a:r>
              <a:rPr lang="it-IT" sz="5400" b="1" i="1" baseline="30000" dirty="0" smtClean="0">
                <a:solidFill>
                  <a:srgbClr val="800000"/>
                </a:solidFill>
                <a:latin typeface="Calibri"/>
              </a:rPr>
              <a:t>LA RIVOLUZIONE DELLA </a:t>
            </a:r>
          </a:p>
          <a:p>
            <a:pPr algn="ctr"/>
            <a:r>
              <a:rPr lang="it-IT" sz="5400" b="1" i="1" baseline="30000" dirty="0" smtClean="0">
                <a:solidFill>
                  <a:srgbClr val="800000"/>
                </a:solidFill>
              </a:rPr>
              <a:t>CONVENZIONE ONU SULLA DISABILITÀ </a:t>
            </a:r>
            <a:endParaRPr lang="it-IT" sz="5400" b="1" dirty="0" smtClean="0">
              <a:solidFill>
                <a:srgbClr val="800000"/>
              </a:solidFill>
            </a:endParaRPr>
          </a:p>
        </p:txBody>
      </p:sp>
      <p:sp>
        <p:nvSpPr>
          <p:cNvPr id="2" name="CasellaDiTesto 1"/>
          <p:cNvSpPr txBox="1"/>
          <p:nvPr/>
        </p:nvSpPr>
        <p:spPr>
          <a:xfrm>
            <a:off x="683568" y="548680"/>
            <a:ext cx="7704856" cy="830997"/>
          </a:xfrm>
          <a:prstGeom prst="rect">
            <a:avLst/>
          </a:prstGeom>
          <a:noFill/>
        </p:spPr>
        <p:txBody>
          <a:bodyPr wrap="square" rtlCol="0">
            <a:spAutoFit/>
          </a:bodyPr>
          <a:lstStyle/>
          <a:p>
            <a:r>
              <a:rPr lang="it-IT" b="1" i="1" dirty="0" smtClean="0"/>
              <a:t>Donata </a:t>
            </a:r>
            <a:r>
              <a:rPr lang="it-IT" b="1" i="1" dirty="0" err="1" smtClean="0"/>
              <a:t>Vivanti</a:t>
            </a:r>
            <a:endParaRPr lang="it-IT" b="1" i="1" dirty="0" smtClean="0"/>
          </a:p>
          <a:p>
            <a:r>
              <a:rPr lang="it-IT" b="1" i="1" dirty="0" smtClean="0"/>
              <a:t> FISH, Federazione Italiana Superamento handicap</a:t>
            </a:r>
            <a:endParaRPr lang="it-IT" b="1"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idx="4294967295"/>
          </p:nvPr>
        </p:nvSpPr>
        <p:spPr bwMode="auto">
          <a:xfrm>
            <a:off x="228600" y="228600"/>
            <a:ext cx="7543800" cy="9906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it-IT" sz="3600" b="1" dirty="0" smtClean="0">
                <a:solidFill>
                  <a:srgbClr val="037387"/>
                </a:solidFill>
                <a:latin typeface="Calibri" charset="0"/>
                <a:cs typeface="+mj-cs"/>
              </a:rPr>
              <a:t>L’APPROCCIO SOCIALE ALLA DISABILITA’</a:t>
            </a:r>
            <a:endParaRPr lang="it-IT" dirty="0">
              <a:latin typeface="Calibri" charset="0"/>
              <a:cs typeface="+mj-cs"/>
            </a:endParaRPr>
          </a:p>
        </p:txBody>
      </p:sp>
      <p:sp>
        <p:nvSpPr>
          <p:cNvPr id="166915" name="Rectangle 3"/>
          <p:cNvSpPr>
            <a:spLocks noGrp="1" noChangeArrowheads="1"/>
          </p:cNvSpPr>
          <p:nvPr>
            <p:ph type="body" sz="half" idx="4294967295"/>
          </p:nvPr>
        </p:nvSpPr>
        <p:spPr bwMode="auto">
          <a:xfrm>
            <a:off x="611560" y="1772816"/>
            <a:ext cx="7467600" cy="46085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ct val="90000"/>
              </a:lnSpc>
              <a:defRPr/>
            </a:pPr>
            <a:r>
              <a:rPr lang="it-IT" sz="2800" dirty="0" smtClean="0">
                <a:solidFill>
                  <a:srgbClr val="800000"/>
                </a:solidFill>
                <a:latin typeface="Calibri" charset="0"/>
                <a:cs typeface="+mn-cs"/>
              </a:rPr>
              <a:t>Non è la menomazione da sola che crea disabilità, vi contribuiscono fortemente le barriere create dalla società</a:t>
            </a:r>
          </a:p>
          <a:p>
            <a:pPr>
              <a:lnSpc>
                <a:spcPct val="90000"/>
              </a:lnSpc>
              <a:defRPr/>
            </a:pPr>
            <a:r>
              <a:rPr lang="it-IT" sz="2800" dirty="0" smtClean="0">
                <a:solidFill>
                  <a:srgbClr val="800000"/>
                </a:solidFill>
                <a:latin typeface="Calibri" charset="0"/>
                <a:cs typeface="+mn-cs"/>
              </a:rPr>
              <a:t>Accento sul potenziale (approccio positivo)</a:t>
            </a:r>
          </a:p>
          <a:p>
            <a:pPr>
              <a:lnSpc>
                <a:spcPct val="90000"/>
              </a:lnSpc>
              <a:defRPr/>
            </a:pPr>
            <a:r>
              <a:rPr lang="it-IT" sz="2800" dirty="0" smtClean="0">
                <a:solidFill>
                  <a:srgbClr val="800000"/>
                </a:solidFill>
                <a:latin typeface="Calibri" charset="0"/>
                <a:cs typeface="+mn-cs"/>
              </a:rPr>
              <a:t>Servizi per rispondere ai bisogni </a:t>
            </a:r>
          </a:p>
          <a:p>
            <a:pPr>
              <a:lnSpc>
                <a:spcPct val="90000"/>
              </a:lnSpc>
              <a:defRPr/>
            </a:pPr>
            <a:r>
              <a:rPr lang="it-IT" sz="2800" dirty="0" smtClean="0">
                <a:solidFill>
                  <a:srgbClr val="800000"/>
                </a:solidFill>
                <a:latin typeface="Calibri" charset="0"/>
                <a:cs typeface="+mn-cs"/>
              </a:rPr>
              <a:t>Non per “guarire” ma per  </a:t>
            </a:r>
          </a:p>
          <a:p>
            <a:pPr marL="0" indent="0">
              <a:lnSpc>
                <a:spcPct val="90000"/>
              </a:lnSpc>
              <a:buNone/>
              <a:defRPr/>
            </a:pPr>
            <a:r>
              <a:rPr lang="it-IT" sz="2800" dirty="0">
                <a:solidFill>
                  <a:srgbClr val="800000"/>
                </a:solidFill>
                <a:latin typeface="Calibri" charset="0"/>
                <a:cs typeface="+mn-cs"/>
              </a:rPr>
              <a:t> </a:t>
            </a:r>
            <a:r>
              <a:rPr lang="it-IT" sz="2800" dirty="0" smtClean="0">
                <a:solidFill>
                  <a:srgbClr val="800000"/>
                </a:solidFill>
                <a:latin typeface="Calibri" charset="0"/>
                <a:cs typeface="+mn-cs"/>
              </a:rPr>
              <a:t>     migliorare le condizioni di vita.</a:t>
            </a:r>
            <a:endParaRPr lang="it-IT" sz="2800" dirty="0">
              <a:solidFill>
                <a:srgbClr val="800000"/>
              </a:solidFill>
              <a:latin typeface="Calibri" charset="0"/>
              <a:cs typeface="+mn-cs"/>
            </a:endParaRPr>
          </a:p>
        </p:txBody>
      </p:sp>
      <p:pic>
        <p:nvPicPr>
          <p:cNvPr id="2" name="Immagin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2200" y="3410806"/>
            <a:ext cx="2771800" cy="342105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idx="4294967295"/>
          </p:nvPr>
        </p:nvSpPr>
        <p:spPr bwMode="auto">
          <a:xfrm>
            <a:off x="228600" y="152400"/>
            <a:ext cx="7543800" cy="12954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fr-FR" sz="4000" b="1" dirty="0">
                <a:solidFill>
                  <a:srgbClr val="037387"/>
                </a:solidFill>
                <a:latin typeface="Calibri" charset="0"/>
                <a:cs typeface="+mj-cs"/>
              </a:rPr>
              <a:t>LA </a:t>
            </a:r>
            <a:r>
              <a:rPr lang="fr-FR" sz="4000" b="1" dirty="0" smtClean="0">
                <a:solidFill>
                  <a:srgbClr val="037387"/>
                </a:solidFill>
                <a:latin typeface="Calibri" charset="0"/>
                <a:cs typeface="+mj-cs"/>
              </a:rPr>
              <a:t>	RIVOLUZIONE DEL NUOVO MILLENNIO</a:t>
            </a:r>
            <a:endParaRPr lang="it-IT" b="1" dirty="0">
              <a:solidFill>
                <a:srgbClr val="037387"/>
              </a:solidFill>
              <a:latin typeface="Calibri" charset="0"/>
              <a:cs typeface="+mj-cs"/>
            </a:endParaRPr>
          </a:p>
        </p:txBody>
      </p:sp>
      <p:sp>
        <p:nvSpPr>
          <p:cNvPr id="168963" name="Rectangle 3"/>
          <p:cNvSpPr>
            <a:spLocks noGrp="1" noChangeArrowheads="1"/>
          </p:cNvSpPr>
          <p:nvPr>
            <p:ph type="body" sz="half" idx="4294967295"/>
          </p:nvPr>
        </p:nvSpPr>
        <p:spPr bwMode="auto">
          <a:xfrm>
            <a:off x="381000" y="1600200"/>
            <a:ext cx="7239000" cy="44958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90000"/>
              </a:lnSpc>
              <a:buFont typeface="Arial" charset="0"/>
              <a:buNone/>
              <a:defRPr/>
            </a:pPr>
            <a:endParaRPr lang="fr-FR" sz="2800" b="1" dirty="0">
              <a:solidFill>
                <a:srgbClr val="8F3A38"/>
              </a:solidFill>
              <a:latin typeface="Calibri" charset="0"/>
              <a:cs typeface="+mn-cs"/>
            </a:endParaRPr>
          </a:p>
          <a:p>
            <a:pPr algn="ctr">
              <a:lnSpc>
                <a:spcPct val="90000"/>
              </a:lnSpc>
              <a:buFont typeface="Arial" charset="0"/>
              <a:buNone/>
              <a:defRPr/>
            </a:pPr>
            <a:endParaRPr lang="fr-FR" sz="2800" b="1" dirty="0">
              <a:solidFill>
                <a:srgbClr val="8F3A38"/>
              </a:solidFill>
              <a:latin typeface="Calibri" charset="0"/>
              <a:cs typeface="+mn-cs"/>
            </a:endParaRPr>
          </a:p>
          <a:p>
            <a:pPr algn="ctr">
              <a:lnSpc>
                <a:spcPct val="90000"/>
              </a:lnSpc>
              <a:buFont typeface="Arial" charset="0"/>
              <a:buNone/>
              <a:defRPr/>
            </a:pPr>
            <a:r>
              <a:rPr lang="fr-FR" sz="4400" b="1" dirty="0">
                <a:solidFill>
                  <a:srgbClr val="8F3A38"/>
                </a:solidFill>
                <a:latin typeface="Calibri" charset="0"/>
                <a:cs typeface="+mn-cs"/>
              </a:rPr>
              <a:t>LA </a:t>
            </a:r>
            <a:r>
              <a:rPr lang="fr-FR" sz="4400" b="1" dirty="0" smtClean="0">
                <a:solidFill>
                  <a:srgbClr val="8F3A38"/>
                </a:solidFill>
                <a:latin typeface="Calibri" charset="0"/>
                <a:cs typeface="+mn-cs"/>
              </a:rPr>
              <a:t>CONVENZIONE DELLE NAZIONI UNITE </a:t>
            </a:r>
            <a:r>
              <a:rPr lang="it-IT" sz="4400" b="1" dirty="0" smtClean="0">
                <a:solidFill>
                  <a:srgbClr val="8F3A38"/>
                </a:solidFill>
                <a:latin typeface="Calibri" charset="0"/>
                <a:cs typeface="+mn-cs"/>
              </a:rPr>
              <a:t>SUI DIRITTI DELLE PERSONE CON DISABILITA’</a:t>
            </a:r>
            <a:endParaRPr lang="it-IT" sz="2800" b="1" dirty="0">
              <a:solidFill>
                <a:srgbClr val="037387"/>
              </a:solidFill>
              <a:latin typeface="Calibri" charset="0"/>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egnaposto testo 3"/>
          <p:cNvSpPr>
            <a:spLocks noGrp="1"/>
          </p:cNvSpPr>
          <p:nvPr>
            <p:ph type="body" sz="quarter" idx="11"/>
          </p:nvPr>
        </p:nvSpPr>
        <p:spPr bwMode="auto">
          <a:xfrm>
            <a:off x="107504" y="6381328"/>
            <a:ext cx="8856984" cy="3326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it-IT" sz="2400" b="1" dirty="0" smtClean="0">
                <a:solidFill>
                  <a:srgbClr val="000000"/>
                </a:solidFill>
              </a:rPr>
              <a:t>ITALIA: RATIFICA CON L. 18/2009 </a:t>
            </a:r>
          </a:p>
          <a:p>
            <a:pPr algn="ctr"/>
            <a:endParaRPr lang="it-IT" sz="2400" b="1" dirty="0">
              <a:solidFill>
                <a:srgbClr val="000000"/>
              </a:solidFill>
              <a:ea typeface="ＭＳ Ｐゴシック" charset="0"/>
            </a:endParaRPr>
          </a:p>
        </p:txBody>
      </p:sp>
      <p:pic>
        <p:nvPicPr>
          <p:cNvPr id="2" name="Immagine 1" descr="enablema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520" y="0"/>
            <a:ext cx="9144000" cy="6314824"/>
          </a:xfrm>
          <a:prstGeom prst="rect">
            <a:avLst/>
          </a:prstGeom>
        </p:spPr>
      </p:pic>
    </p:spTree>
    <p:extLst>
      <p:ext uri="{BB962C8B-B14F-4D97-AF65-F5344CB8AC3E}">
        <p14:creationId xmlns:p14="http://schemas.microsoft.com/office/powerpoint/2010/main" val="107939150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en-GB" sz="4000" b="1" dirty="0" smtClean="0">
                <a:solidFill>
                  <a:srgbClr val="037387"/>
                </a:solidFill>
                <a:latin typeface="Calibri"/>
                <a:cs typeface="Calibri"/>
              </a:rPr>
              <a:t>PERCHÈ UNA CONVENZIONE?</a:t>
            </a:r>
            <a:endParaRPr lang="en-US" sz="4000" b="1" dirty="0" smtClean="0">
              <a:solidFill>
                <a:srgbClr val="037387"/>
              </a:solidFill>
              <a:latin typeface="Calibri"/>
              <a:cs typeface="Calibri"/>
            </a:endParaRPr>
          </a:p>
        </p:txBody>
      </p:sp>
      <p:sp>
        <p:nvSpPr>
          <p:cNvPr id="31747" name="Rectangle 3"/>
          <p:cNvSpPr>
            <a:spLocks noGrp="1" noChangeArrowheads="1"/>
          </p:cNvSpPr>
          <p:nvPr>
            <p:ph type="body" idx="1"/>
          </p:nvPr>
        </p:nvSpPr>
        <p:spPr/>
        <p:txBody>
          <a:bodyPr/>
          <a:lstStyle/>
          <a:p>
            <a:pPr eaLnBrk="1" hangingPunct="1">
              <a:lnSpc>
                <a:spcPct val="80000"/>
              </a:lnSpc>
              <a:defRPr/>
            </a:pPr>
            <a:r>
              <a:rPr lang="it-IT" sz="2800" dirty="0" smtClean="0">
                <a:solidFill>
                  <a:srgbClr val="800000"/>
                </a:solidFill>
                <a:latin typeface="Calibri"/>
                <a:cs typeface="Calibri"/>
              </a:rPr>
              <a:t>10-15% della popolazione mondiale ha una disabilità (oltre 650 milioni di persone) </a:t>
            </a:r>
          </a:p>
          <a:p>
            <a:pPr eaLnBrk="1" hangingPunct="1">
              <a:lnSpc>
                <a:spcPct val="80000"/>
              </a:lnSpc>
              <a:defRPr/>
            </a:pPr>
            <a:r>
              <a:rPr lang="it-IT" sz="2800" dirty="0" smtClean="0">
                <a:solidFill>
                  <a:srgbClr val="800000"/>
                </a:solidFill>
                <a:latin typeface="Calibri"/>
                <a:cs typeface="Calibri"/>
              </a:rPr>
              <a:t>Le Persone con disabilità continuano a godere dei diritti umani e vivono ai margini della società in ogni parte del mondo</a:t>
            </a:r>
          </a:p>
          <a:p>
            <a:pPr eaLnBrk="1" hangingPunct="1">
              <a:lnSpc>
                <a:spcPct val="80000"/>
              </a:lnSpc>
              <a:defRPr/>
            </a:pPr>
            <a:r>
              <a:rPr lang="it-IT" sz="2800" dirty="0" smtClean="0">
                <a:solidFill>
                  <a:srgbClr val="800000"/>
                </a:solidFill>
                <a:latin typeface="Calibri"/>
                <a:cs typeface="Calibri"/>
              </a:rPr>
              <a:t>Stabilisce gli obblighi degli Stati per promuovere e proteggere I diritti delle persone con disabilità</a:t>
            </a:r>
          </a:p>
          <a:p>
            <a:pPr eaLnBrk="1" hangingPunct="1">
              <a:lnSpc>
                <a:spcPct val="80000"/>
              </a:lnSpc>
              <a:defRPr/>
            </a:pPr>
            <a:r>
              <a:rPr lang="it-IT" sz="2800" dirty="0" smtClean="0">
                <a:solidFill>
                  <a:srgbClr val="800000"/>
                </a:solidFill>
                <a:latin typeface="Calibri"/>
                <a:cs typeface="Calibri"/>
              </a:rPr>
              <a:t>Non crea nuovi diritti.</a:t>
            </a:r>
            <a:endParaRPr lang="it-IT" sz="2800" u="sng" dirty="0" smtClean="0">
              <a:solidFill>
                <a:srgbClr val="800000"/>
              </a:solidFill>
              <a:latin typeface="Calibri"/>
              <a:cs typeface="Calibri"/>
            </a:endParaRPr>
          </a:p>
          <a:p>
            <a:pPr eaLnBrk="1" hangingPunct="1">
              <a:lnSpc>
                <a:spcPct val="80000"/>
              </a:lnSpc>
              <a:buFont typeface="Wingdings" charset="0"/>
              <a:buNone/>
              <a:defRPr/>
            </a:pPr>
            <a:endParaRPr lang="en-GB" sz="2400" dirty="0" smtClean="0">
              <a:cs typeface="+mn-cs"/>
            </a:endParaRPr>
          </a:p>
          <a:p>
            <a:pPr eaLnBrk="1" hangingPunct="1">
              <a:lnSpc>
                <a:spcPct val="80000"/>
              </a:lnSpc>
              <a:buFont typeface="Wingdings" charset="0"/>
              <a:buNone/>
              <a:defRPr/>
            </a:pPr>
            <a:endParaRPr lang="en-GB" sz="800" dirty="0" smtClean="0">
              <a:cs typeface="+mn-cs"/>
            </a:endParaRPr>
          </a:p>
          <a:p>
            <a:pPr eaLnBrk="1" hangingPunct="1">
              <a:lnSpc>
                <a:spcPct val="80000"/>
              </a:lnSpc>
              <a:buFont typeface="Wingdings" charset="0"/>
              <a:buNone/>
              <a:defRPr/>
            </a:pPr>
            <a:endParaRPr lang="en-GB" sz="800" dirty="0" smtClean="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defRPr/>
            </a:pPr>
            <a:r>
              <a:rPr lang="en-GB" b="1" dirty="0" smtClean="0">
                <a:solidFill>
                  <a:srgbClr val="037387"/>
                </a:solidFill>
                <a:cs typeface="+mj-cs"/>
              </a:rPr>
              <a:t>CAMBIAMENTO DI PARADIGMA</a:t>
            </a:r>
            <a:endParaRPr lang="en-US" b="1" dirty="0" smtClean="0">
              <a:solidFill>
                <a:srgbClr val="037387"/>
              </a:solidFill>
              <a:cs typeface="+mj-cs"/>
            </a:endParaRPr>
          </a:p>
        </p:txBody>
      </p:sp>
      <p:sp>
        <p:nvSpPr>
          <p:cNvPr id="61443" name="Rectangle 3"/>
          <p:cNvSpPr>
            <a:spLocks noGrp="1" noChangeArrowheads="1"/>
          </p:cNvSpPr>
          <p:nvPr>
            <p:ph type="body" idx="1"/>
          </p:nvPr>
        </p:nvSpPr>
        <p:spPr>
          <a:xfrm>
            <a:off x="566738" y="1556792"/>
            <a:ext cx="8001000" cy="4463008"/>
          </a:xfrm>
        </p:spPr>
        <p:txBody>
          <a:bodyPr/>
          <a:lstStyle/>
          <a:p>
            <a:pPr marL="0" indent="0">
              <a:lnSpc>
                <a:spcPct val="90000"/>
              </a:lnSpc>
              <a:buNone/>
              <a:defRPr/>
            </a:pPr>
            <a:r>
              <a:rPr lang="it-IT" sz="3200" dirty="0" smtClean="0">
                <a:solidFill>
                  <a:srgbClr val="800000"/>
                </a:solidFill>
                <a:latin typeface="Calibri"/>
                <a:cs typeface="Calibri"/>
              </a:rPr>
              <a:t>Le persone con disabilità </a:t>
            </a:r>
          </a:p>
          <a:p>
            <a:pPr>
              <a:lnSpc>
                <a:spcPct val="90000"/>
              </a:lnSpc>
              <a:defRPr/>
            </a:pPr>
            <a:r>
              <a:rPr lang="it-IT" sz="2800" dirty="0" smtClean="0">
                <a:solidFill>
                  <a:srgbClr val="800000"/>
                </a:solidFill>
                <a:latin typeface="Calibri"/>
                <a:cs typeface="Calibri"/>
              </a:rPr>
              <a:t>NON sono “oggetti” di carità, cure mediche, protezione sociale </a:t>
            </a:r>
          </a:p>
          <a:p>
            <a:pPr>
              <a:lnSpc>
                <a:spcPct val="90000"/>
              </a:lnSpc>
              <a:defRPr/>
            </a:pPr>
            <a:r>
              <a:rPr lang="it-IT" sz="2800" dirty="0" smtClean="0">
                <a:solidFill>
                  <a:srgbClr val="800000"/>
                </a:solidFill>
                <a:latin typeface="Calibri"/>
                <a:cs typeface="Calibri"/>
              </a:rPr>
              <a:t>Sono” </a:t>
            </a:r>
            <a:r>
              <a:rPr lang="it-IT" sz="2800" b="1" dirty="0" smtClean="0">
                <a:solidFill>
                  <a:srgbClr val="800000"/>
                </a:solidFill>
                <a:latin typeface="Calibri"/>
                <a:cs typeface="Calibri"/>
              </a:rPr>
              <a:t>soggetti” di diritti</a:t>
            </a:r>
            <a:r>
              <a:rPr lang="it-IT" sz="2800" dirty="0" smtClean="0">
                <a:solidFill>
                  <a:srgbClr val="800000"/>
                </a:solidFill>
                <a:latin typeface="Calibri"/>
                <a:cs typeface="Calibri"/>
              </a:rPr>
              <a:t>, </a:t>
            </a:r>
          </a:p>
          <a:p>
            <a:pPr lvl="1">
              <a:lnSpc>
                <a:spcPct val="90000"/>
              </a:lnSpc>
              <a:defRPr/>
            </a:pPr>
            <a:r>
              <a:rPr lang="it-IT" sz="2400" dirty="0" smtClean="0">
                <a:solidFill>
                  <a:srgbClr val="800000"/>
                </a:solidFill>
                <a:latin typeface="Calibri"/>
                <a:cs typeface="Calibri"/>
              </a:rPr>
              <a:t>SU BASE DI UGUAGLIANZA CON GLI ALTRI, </a:t>
            </a:r>
          </a:p>
          <a:p>
            <a:pPr lvl="1">
              <a:lnSpc>
                <a:spcPct val="90000"/>
              </a:lnSpc>
              <a:defRPr/>
            </a:pPr>
            <a:r>
              <a:rPr lang="it-IT" sz="2400" dirty="0" smtClean="0">
                <a:solidFill>
                  <a:srgbClr val="800000"/>
                </a:solidFill>
                <a:latin typeface="Calibri"/>
                <a:cs typeface="Calibri"/>
              </a:rPr>
              <a:t>SENZA ECCEZIONI  BASATE SULLA GRAVITA’</a:t>
            </a:r>
          </a:p>
          <a:p>
            <a:pPr lvl="1">
              <a:lnSpc>
                <a:spcPct val="90000"/>
              </a:lnSpc>
              <a:defRPr/>
            </a:pPr>
            <a:r>
              <a:rPr lang="it-IT" sz="2400" dirty="0" smtClean="0">
                <a:solidFill>
                  <a:srgbClr val="800000"/>
                </a:solidFill>
                <a:latin typeface="Calibri"/>
                <a:cs typeface="Calibri"/>
              </a:rPr>
              <a:t>capaci di</a:t>
            </a:r>
          </a:p>
          <a:p>
            <a:pPr lvl="2">
              <a:lnSpc>
                <a:spcPct val="90000"/>
              </a:lnSpc>
              <a:defRPr/>
            </a:pPr>
            <a:r>
              <a:rPr lang="it-IT" sz="2500" dirty="0" smtClean="0">
                <a:solidFill>
                  <a:srgbClr val="800000"/>
                </a:solidFill>
                <a:latin typeface="Calibri"/>
                <a:cs typeface="Calibri"/>
              </a:rPr>
              <a:t>Reclamare i propri diritti </a:t>
            </a:r>
          </a:p>
          <a:p>
            <a:pPr lvl="2">
              <a:lnSpc>
                <a:spcPct val="90000"/>
              </a:lnSpc>
              <a:defRPr/>
            </a:pPr>
            <a:r>
              <a:rPr lang="it-IT" sz="2500" dirty="0">
                <a:solidFill>
                  <a:srgbClr val="800000"/>
                </a:solidFill>
                <a:latin typeface="Calibri"/>
                <a:cs typeface="Calibri"/>
              </a:rPr>
              <a:t>P</a:t>
            </a:r>
            <a:r>
              <a:rPr lang="it-IT" sz="2500" dirty="0" smtClean="0">
                <a:solidFill>
                  <a:srgbClr val="800000"/>
                </a:solidFill>
                <a:latin typeface="Calibri"/>
                <a:cs typeface="Calibri"/>
              </a:rPr>
              <a:t>rendere decisioni per la propria vita</a:t>
            </a:r>
          </a:p>
          <a:p>
            <a:pPr lvl="2">
              <a:lnSpc>
                <a:spcPct val="90000"/>
              </a:lnSpc>
              <a:defRPr/>
            </a:pPr>
            <a:r>
              <a:rPr lang="it-IT" sz="2500" dirty="0" smtClean="0">
                <a:solidFill>
                  <a:srgbClr val="800000"/>
                </a:solidFill>
                <a:latin typeface="Calibri"/>
                <a:cs typeface="Calibri"/>
              </a:rPr>
              <a:t>Contribuire attivamente alla società</a:t>
            </a:r>
          </a:p>
          <a:p>
            <a:pPr marL="0" indent="0" eaLnBrk="1" hangingPunct="1">
              <a:lnSpc>
                <a:spcPct val="90000"/>
              </a:lnSpc>
              <a:buNone/>
              <a:defRPr/>
            </a:pPr>
            <a:endParaRPr lang="it-IT" sz="2800" b="1" dirty="0" smtClean="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07504" y="332656"/>
            <a:ext cx="8229600" cy="1143000"/>
          </a:xfrm>
        </p:spPr>
        <p:txBody>
          <a:bodyPr/>
          <a:lstStyle/>
          <a:p>
            <a:pPr eaLnBrk="1" hangingPunct="1">
              <a:defRPr/>
            </a:pPr>
            <a:r>
              <a:rPr lang="it-IT" b="1" dirty="0" smtClean="0">
                <a:solidFill>
                  <a:srgbClr val="037387"/>
                </a:solidFill>
                <a:cs typeface="+mj-cs"/>
              </a:rPr>
              <a:t>CONVENZIONE ONU: Principi e obblighi generali</a:t>
            </a:r>
          </a:p>
        </p:txBody>
      </p:sp>
      <p:sp>
        <p:nvSpPr>
          <p:cNvPr id="35843" name="Rectangle 3"/>
          <p:cNvSpPr>
            <a:spLocks noGrp="1" noChangeArrowheads="1"/>
          </p:cNvSpPr>
          <p:nvPr>
            <p:ph type="body" idx="1"/>
          </p:nvPr>
        </p:nvSpPr>
        <p:spPr>
          <a:xfrm>
            <a:off x="395536" y="1988840"/>
            <a:ext cx="8229600" cy="3672408"/>
          </a:xfrm>
        </p:spPr>
        <p:txBody>
          <a:bodyPr>
            <a:normAutofit fontScale="92500" lnSpcReduction="10000"/>
          </a:bodyPr>
          <a:lstStyle/>
          <a:p>
            <a:pPr>
              <a:defRPr/>
            </a:pPr>
            <a:r>
              <a:rPr lang="it-IT" sz="3200" dirty="0" smtClean="0">
                <a:solidFill>
                  <a:srgbClr val="800000"/>
                </a:solidFill>
                <a:cs typeface="+mn-cs"/>
              </a:rPr>
              <a:t>Rispetto per la dignità intrinseca l’autonomia individuale  e </a:t>
            </a:r>
            <a:r>
              <a:rPr lang="it-IT" dirty="0" smtClean="0">
                <a:solidFill>
                  <a:srgbClr val="800000"/>
                </a:solidFill>
              </a:rPr>
              <a:t>l’indipendenza </a:t>
            </a:r>
            <a:r>
              <a:rPr lang="it-IT" dirty="0">
                <a:solidFill>
                  <a:srgbClr val="800000"/>
                </a:solidFill>
              </a:rPr>
              <a:t>(art.3</a:t>
            </a:r>
            <a:r>
              <a:rPr lang="it-IT" dirty="0" smtClean="0">
                <a:solidFill>
                  <a:srgbClr val="800000"/>
                </a:solidFill>
              </a:rPr>
              <a:t>)</a:t>
            </a:r>
          </a:p>
          <a:p>
            <a:pPr>
              <a:defRPr/>
            </a:pPr>
            <a:r>
              <a:rPr lang="it-IT" dirty="0" smtClean="0">
                <a:solidFill>
                  <a:srgbClr val="800000"/>
                </a:solidFill>
              </a:rPr>
              <a:t>Uguaglianza e non discriminazione (Art.5)</a:t>
            </a:r>
          </a:p>
          <a:p>
            <a:pPr>
              <a:defRPr/>
            </a:pPr>
            <a:r>
              <a:rPr lang="it-IT" b="1" dirty="0">
                <a:solidFill>
                  <a:srgbClr val="800000"/>
                </a:solidFill>
              </a:rPr>
              <a:t>Sostegno </a:t>
            </a:r>
            <a:r>
              <a:rPr lang="it-IT" dirty="0">
                <a:solidFill>
                  <a:srgbClr val="800000"/>
                </a:solidFill>
              </a:rPr>
              <a:t>(non  sostituzione) </a:t>
            </a:r>
            <a:r>
              <a:rPr lang="it-IT" b="1" dirty="0">
                <a:solidFill>
                  <a:srgbClr val="800000"/>
                </a:solidFill>
              </a:rPr>
              <a:t>alla presa di </a:t>
            </a:r>
            <a:r>
              <a:rPr lang="it-IT" b="1" dirty="0" smtClean="0">
                <a:solidFill>
                  <a:srgbClr val="800000"/>
                </a:solidFill>
              </a:rPr>
              <a:t>decisioni</a:t>
            </a:r>
            <a:endParaRPr lang="it-IT" dirty="0" smtClean="0">
              <a:solidFill>
                <a:srgbClr val="800000"/>
              </a:solidFill>
            </a:endParaRPr>
          </a:p>
          <a:p>
            <a:pPr>
              <a:defRPr/>
            </a:pPr>
            <a:r>
              <a:rPr lang="it-IT" dirty="0" smtClean="0">
                <a:solidFill>
                  <a:srgbClr val="800000"/>
                </a:solidFill>
              </a:rPr>
              <a:t>Libertà </a:t>
            </a:r>
            <a:r>
              <a:rPr lang="it-IT" dirty="0">
                <a:solidFill>
                  <a:srgbClr val="800000"/>
                </a:solidFill>
              </a:rPr>
              <a:t>di fare le proprie </a:t>
            </a:r>
            <a:r>
              <a:rPr lang="it-IT" dirty="0" smtClean="0">
                <a:solidFill>
                  <a:srgbClr val="800000"/>
                </a:solidFill>
              </a:rPr>
              <a:t>scelte (</a:t>
            </a:r>
            <a:r>
              <a:rPr lang="it-IT" dirty="0">
                <a:solidFill>
                  <a:srgbClr val="800000"/>
                </a:solidFill>
              </a:rPr>
              <a:t>art.</a:t>
            </a:r>
            <a:r>
              <a:rPr lang="it-IT" dirty="0" smtClean="0">
                <a:solidFill>
                  <a:srgbClr val="800000"/>
                </a:solidFill>
              </a:rPr>
              <a:t>19)</a:t>
            </a:r>
          </a:p>
          <a:p>
            <a:pPr>
              <a:defRPr/>
            </a:pPr>
            <a:r>
              <a:rPr lang="it-IT" dirty="0" smtClean="0">
                <a:solidFill>
                  <a:srgbClr val="800000"/>
                </a:solidFill>
              </a:rPr>
              <a:t>di </a:t>
            </a:r>
            <a:r>
              <a:rPr lang="it-IT" b="1" dirty="0">
                <a:solidFill>
                  <a:srgbClr val="800000"/>
                </a:solidFill>
              </a:rPr>
              <a:t>tutte</a:t>
            </a:r>
            <a:r>
              <a:rPr lang="it-IT" dirty="0">
                <a:solidFill>
                  <a:srgbClr val="800000"/>
                </a:solidFill>
              </a:rPr>
              <a:t> le persone con </a:t>
            </a:r>
            <a:r>
              <a:rPr lang="it-IT" dirty="0" smtClean="0">
                <a:solidFill>
                  <a:srgbClr val="800000"/>
                </a:solidFill>
              </a:rPr>
              <a:t>disabilità (art.4)</a:t>
            </a:r>
            <a:endParaRPr lang="it-IT" sz="2500" dirty="0">
              <a:solidFill>
                <a:srgbClr val="800000"/>
              </a:solidFill>
            </a:endParaRPr>
          </a:p>
          <a:p>
            <a:pPr>
              <a:defRPr/>
            </a:pPr>
            <a:r>
              <a:rPr lang="it-IT" b="1" dirty="0" smtClean="0">
                <a:solidFill>
                  <a:srgbClr val="800000"/>
                </a:solidFill>
              </a:rPr>
              <a:t>Comprese quelle con necessità di sostegno più intenso </a:t>
            </a:r>
            <a:r>
              <a:rPr lang="it-IT" dirty="0" smtClean="0">
                <a:solidFill>
                  <a:srgbClr val="800000"/>
                </a:solidFill>
              </a:rPr>
              <a:t>(Preambolo, lettera </a:t>
            </a:r>
            <a:r>
              <a:rPr lang="it-IT" dirty="0" err="1" smtClean="0">
                <a:solidFill>
                  <a:srgbClr val="800000"/>
                </a:solidFill>
              </a:rPr>
              <a:t>J</a:t>
            </a:r>
            <a:r>
              <a:rPr lang="it-IT" dirty="0" smtClean="0">
                <a:solidFill>
                  <a:srgbClr val="800000"/>
                </a:solidFill>
              </a:rPr>
              <a:t>)</a:t>
            </a:r>
            <a:endParaRPr lang="it-IT" sz="2500" dirty="0" smtClean="0">
              <a:solidFill>
                <a:srgbClr val="800000"/>
              </a:solidFill>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59532" y="332656"/>
            <a:ext cx="8424936" cy="369332"/>
          </a:xfrm>
          <a:prstGeom prst="rect">
            <a:avLst/>
          </a:prstGeom>
          <a:noFill/>
        </p:spPr>
        <p:txBody>
          <a:bodyPr wrap="square" rtlCol="0">
            <a:spAutoFit/>
          </a:bodyPr>
          <a:lstStyle/>
          <a:p>
            <a:endParaRPr lang="it-IT" dirty="0"/>
          </a:p>
        </p:txBody>
      </p:sp>
      <p:sp>
        <p:nvSpPr>
          <p:cNvPr id="7" name="Rectangle 1026"/>
          <p:cNvSpPr>
            <a:spLocks noGrp="1" noChangeArrowheads="1"/>
          </p:cNvSpPr>
          <p:nvPr>
            <p:ph type="title"/>
          </p:nvPr>
        </p:nvSpPr>
        <p:spPr bwMode="auto">
          <a:xfrm>
            <a:off x="251520" y="152400"/>
            <a:ext cx="4896544" cy="13323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sz="3600" b="1" dirty="0" smtClean="0">
                <a:solidFill>
                  <a:srgbClr val="037387"/>
                </a:solidFill>
                <a:ea typeface="ＭＳ Ｐゴシック" charset="0"/>
              </a:rPr>
              <a:t>L’ITALIA E’ DAVVERO UN PAESE INCLUSIVO?</a:t>
            </a:r>
            <a:br>
              <a:rPr lang="en-GB" sz="3600" b="1" dirty="0" smtClean="0">
                <a:solidFill>
                  <a:srgbClr val="037387"/>
                </a:solidFill>
                <a:ea typeface="ＭＳ Ｐゴシック" charset="0"/>
              </a:rPr>
            </a:br>
            <a:endParaRPr lang="en-GB" sz="3600" b="1" dirty="0">
              <a:solidFill>
                <a:srgbClr val="037387"/>
              </a:solidFill>
              <a:latin typeface="Verdana" charset="0"/>
              <a:ea typeface="ＭＳ Ｐゴシック" charset="0"/>
            </a:endParaRPr>
          </a:p>
        </p:txBody>
      </p:sp>
      <p:sp>
        <p:nvSpPr>
          <p:cNvPr id="9" name="Rectangle 1027"/>
          <p:cNvSpPr txBox="1">
            <a:spLocks noChangeArrowheads="1"/>
          </p:cNvSpPr>
          <p:nvPr/>
        </p:nvSpPr>
        <p:spPr bwMode="auto">
          <a:xfrm>
            <a:off x="251520" y="1844824"/>
            <a:ext cx="8682767" cy="48965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lnSpc>
                <a:spcPct val="80000"/>
              </a:lnSpc>
              <a:buClr>
                <a:srgbClr val="0000FF"/>
              </a:buClr>
              <a:buNone/>
            </a:pPr>
            <a:r>
              <a:rPr lang="it-IT" sz="2800" b="1" dirty="0" smtClean="0">
                <a:solidFill>
                  <a:srgbClr val="800000"/>
                </a:solidFill>
                <a:latin typeface="Calibri"/>
                <a:ea typeface="ＭＳ Ｐゴシック" charset="0"/>
                <a:cs typeface="Calibri"/>
              </a:rPr>
              <a:t>STUDIO EUROPEO DECLOC</a:t>
            </a:r>
          </a:p>
          <a:p>
            <a:pPr marL="57150" indent="0">
              <a:lnSpc>
                <a:spcPct val="80000"/>
              </a:lnSpc>
              <a:buClr>
                <a:srgbClr val="0000FF"/>
              </a:buClr>
              <a:buNone/>
            </a:pPr>
            <a:endParaRPr lang="it-IT" sz="2800" b="1" dirty="0" smtClean="0">
              <a:solidFill>
                <a:srgbClr val="800000"/>
              </a:solidFill>
              <a:latin typeface="Calibri"/>
              <a:ea typeface="ＭＳ Ｐゴシック" charset="0"/>
              <a:cs typeface="Calibri"/>
            </a:endParaRPr>
          </a:p>
          <a:p>
            <a:pPr marL="514350" indent="-457200">
              <a:lnSpc>
                <a:spcPct val="80000"/>
              </a:lnSpc>
              <a:buClr>
                <a:srgbClr val="0000FF"/>
              </a:buClr>
            </a:pPr>
            <a:r>
              <a:rPr lang="it-IT" sz="2800" dirty="0" smtClean="0">
                <a:solidFill>
                  <a:srgbClr val="037387"/>
                </a:solidFill>
                <a:latin typeface="Calibri"/>
                <a:ea typeface="ＭＳ Ｐゴシック" charset="0"/>
                <a:cs typeface="Calibri"/>
              </a:rPr>
              <a:t>Posti </a:t>
            </a:r>
            <a:r>
              <a:rPr lang="it-IT" sz="2800" dirty="0">
                <a:solidFill>
                  <a:srgbClr val="037387"/>
                </a:solidFill>
                <a:latin typeface="Calibri"/>
                <a:ea typeface="ＭＳ Ｐゴシック" charset="0"/>
                <a:cs typeface="Calibri"/>
              </a:rPr>
              <a:t>residenzialità per </a:t>
            </a:r>
            <a:r>
              <a:rPr lang="it-IT" sz="2800" dirty="0" smtClean="0">
                <a:solidFill>
                  <a:srgbClr val="037387"/>
                </a:solidFill>
                <a:latin typeface="Calibri"/>
                <a:ea typeface="ＭＳ Ｐゴシック" charset="0"/>
                <a:cs typeface="Calibri"/>
              </a:rPr>
              <a:t>disabilità </a:t>
            </a:r>
            <a:r>
              <a:rPr lang="it-IT" sz="2800" dirty="0">
                <a:solidFill>
                  <a:srgbClr val="037387"/>
                </a:solidFill>
                <a:latin typeface="Calibri"/>
                <a:ea typeface="ＭＳ Ｐゴシック" charset="0"/>
                <a:cs typeface="Calibri"/>
              </a:rPr>
              <a:t>(18-64)*: </a:t>
            </a:r>
          </a:p>
          <a:p>
            <a:pPr marL="514350" indent="-457200">
              <a:lnSpc>
                <a:spcPct val="80000"/>
              </a:lnSpc>
              <a:buClr>
                <a:srgbClr val="0000FF"/>
              </a:buClr>
            </a:pPr>
            <a:r>
              <a:rPr lang="it-IT" sz="2800" dirty="0">
                <a:solidFill>
                  <a:srgbClr val="037387"/>
                </a:solidFill>
                <a:latin typeface="Calibri"/>
                <a:ea typeface="ＭＳ Ｐゴシック" charset="0"/>
                <a:cs typeface="Calibri"/>
              </a:rPr>
              <a:t>86 % in RSA – RSD  con oltre 30 posti</a:t>
            </a:r>
          </a:p>
          <a:p>
            <a:pPr marL="514350" indent="-457200">
              <a:lnSpc>
                <a:spcPct val="80000"/>
              </a:lnSpc>
              <a:buClr>
                <a:srgbClr val="0000FF"/>
              </a:buClr>
            </a:pPr>
            <a:r>
              <a:rPr lang="it-IT" sz="2800" dirty="0">
                <a:solidFill>
                  <a:srgbClr val="037387"/>
                </a:solidFill>
                <a:latin typeface="Calibri"/>
                <a:ea typeface="ＭＳ Ｐゴシック" charset="0"/>
                <a:cs typeface="Calibri"/>
              </a:rPr>
              <a:t>6% in RSD (20-25 posti) </a:t>
            </a:r>
          </a:p>
          <a:p>
            <a:pPr marL="514350" indent="-457200">
              <a:lnSpc>
                <a:spcPct val="80000"/>
              </a:lnSpc>
              <a:buClr>
                <a:srgbClr val="0000FF"/>
              </a:buClr>
            </a:pPr>
            <a:r>
              <a:rPr lang="it-IT" sz="2800" dirty="0">
                <a:solidFill>
                  <a:srgbClr val="037387"/>
                </a:solidFill>
                <a:latin typeface="Calibri"/>
                <a:ea typeface="ＭＳ Ｐゴシック" charset="0"/>
                <a:cs typeface="Calibri"/>
              </a:rPr>
              <a:t>2% comunità alloggio (per disabilità lievi)</a:t>
            </a:r>
          </a:p>
          <a:p>
            <a:pPr marL="57150" indent="0">
              <a:lnSpc>
                <a:spcPct val="80000"/>
              </a:lnSpc>
              <a:buClr>
                <a:srgbClr val="0000FF"/>
              </a:buClr>
              <a:buFont typeface="Arial" pitchFamily="34" charset="0"/>
              <a:buNone/>
            </a:pPr>
            <a:endParaRPr lang="it-IT" sz="2800" b="1" dirty="0">
              <a:solidFill>
                <a:srgbClr val="800000"/>
              </a:solidFill>
              <a:latin typeface="Calibri"/>
              <a:ea typeface="ＭＳ Ｐゴシック" charset="0"/>
              <a:cs typeface="Calibri"/>
            </a:endParaRPr>
          </a:p>
          <a:p>
            <a:pPr marL="57150" indent="0" algn="ctr">
              <a:lnSpc>
                <a:spcPct val="80000"/>
              </a:lnSpc>
              <a:buClr>
                <a:srgbClr val="0000FF"/>
              </a:buClr>
              <a:buFont typeface="Arial" pitchFamily="34" charset="0"/>
              <a:buNone/>
            </a:pPr>
            <a:r>
              <a:rPr lang="it-IT" sz="2800" b="1" dirty="0" smtClean="0">
                <a:solidFill>
                  <a:srgbClr val="800000"/>
                </a:solidFill>
                <a:latin typeface="Calibri"/>
                <a:ea typeface="ＭＳ Ｐゴシック" charset="0"/>
                <a:cs typeface="Calibri"/>
              </a:rPr>
              <a:t>“</a:t>
            </a:r>
            <a:r>
              <a:rPr lang="it-IT" sz="2800" b="1" i="1" dirty="0" smtClean="0">
                <a:solidFill>
                  <a:srgbClr val="800000"/>
                </a:solidFill>
                <a:latin typeface="Calibri"/>
                <a:cs typeface="Calibri"/>
              </a:rPr>
              <a:t>L’asse centrale delle politiche italiane per la residenzialità delle persone con disabilità grave è l’istituzionalizzazione</a:t>
            </a:r>
            <a:r>
              <a:rPr lang="it-IT" sz="2800" b="1" dirty="0" smtClean="0">
                <a:solidFill>
                  <a:srgbClr val="800000"/>
                </a:solidFill>
                <a:latin typeface="Calibri"/>
                <a:cs typeface="Calibri"/>
              </a:rPr>
              <a:t>”</a:t>
            </a:r>
            <a:endParaRPr lang="it-IT" sz="2800" b="1" dirty="0" smtClean="0">
              <a:solidFill>
                <a:srgbClr val="800000"/>
              </a:solidFill>
              <a:latin typeface="Calibri"/>
              <a:ea typeface="ＭＳ Ｐゴシック" charset="0"/>
              <a:cs typeface="Calibri"/>
            </a:endParaRPr>
          </a:p>
          <a:p>
            <a:pPr lvl="1">
              <a:lnSpc>
                <a:spcPct val="80000"/>
              </a:lnSpc>
              <a:buClr>
                <a:srgbClr val="0000FF"/>
              </a:buClr>
            </a:pPr>
            <a:endParaRPr lang="it-IT" sz="2400" b="1" dirty="0" smtClean="0">
              <a:solidFill>
                <a:srgbClr val="800000"/>
              </a:solidFill>
              <a:ea typeface="ＭＳ Ｐゴシック" charset="0"/>
            </a:endParaRPr>
          </a:p>
          <a:p>
            <a:pPr lvl="1">
              <a:lnSpc>
                <a:spcPct val="80000"/>
              </a:lnSpc>
              <a:buClr>
                <a:srgbClr val="0000FF"/>
              </a:buClr>
            </a:pPr>
            <a:endParaRPr lang="it-IT" sz="2400" b="1" dirty="0">
              <a:solidFill>
                <a:srgbClr val="800000"/>
              </a:solidFill>
              <a:ea typeface="ＭＳ Ｐゴシック" charset="0"/>
            </a:endParaRPr>
          </a:p>
          <a:p>
            <a:pPr lvl="1">
              <a:lnSpc>
                <a:spcPct val="80000"/>
              </a:lnSpc>
              <a:buClr>
                <a:srgbClr val="0000FF"/>
              </a:buClr>
            </a:pPr>
            <a:endParaRPr lang="it-IT" sz="2400" b="1" dirty="0" smtClean="0">
              <a:solidFill>
                <a:srgbClr val="800000"/>
              </a:solidFill>
              <a:ea typeface="ＭＳ Ｐゴシック" charset="0"/>
            </a:endParaRPr>
          </a:p>
          <a:p>
            <a:pPr marL="0" indent="0" algn="r">
              <a:buFont typeface="Arial" pitchFamily="34" charset="0"/>
              <a:buNone/>
            </a:pPr>
            <a:r>
              <a:rPr lang="it-IT" sz="2000" i="1" dirty="0" smtClean="0">
                <a:solidFill>
                  <a:srgbClr val="037387"/>
                </a:solidFill>
              </a:rPr>
              <a:t>*</a:t>
            </a:r>
            <a:r>
              <a:rPr lang="it-IT" sz="2400" i="1" dirty="0" smtClean="0">
                <a:solidFill>
                  <a:srgbClr val="037387"/>
                </a:solidFill>
                <a:latin typeface="Calibri"/>
                <a:cs typeface="Calibri"/>
              </a:rPr>
              <a:t>ISTAT (2007) La II indagine censuaria su interventi e servizi sociali dei Comuni</a:t>
            </a:r>
          </a:p>
          <a:p>
            <a:pPr marL="457200" lvl="1" indent="0">
              <a:lnSpc>
                <a:spcPct val="80000"/>
              </a:lnSpc>
              <a:buClr>
                <a:srgbClr val="0000FF"/>
              </a:buClr>
              <a:buFont typeface="Arial" pitchFamily="34" charset="0"/>
              <a:buNone/>
            </a:pPr>
            <a:endParaRPr lang="it-IT" sz="2400" b="1" dirty="0">
              <a:solidFill>
                <a:srgbClr val="630B01"/>
              </a:solidFill>
              <a:latin typeface="Calibri"/>
              <a:ea typeface="ＭＳ Ｐゴシック" charset="0"/>
              <a:cs typeface="Calibri"/>
            </a:endParaRPr>
          </a:p>
        </p:txBody>
      </p:sp>
      <p:pic>
        <p:nvPicPr>
          <p:cNvPr id="10" name="Picture 102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53212" y="0"/>
            <a:ext cx="3963117" cy="2132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210760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heckerboard(across)">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checkerboard(across)">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checkerboard(across)">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checkerboard(across)">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checkerboard(across)">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9">
                                            <p:txEl>
                                              <p:pRg st="7" end="7"/>
                                            </p:txEl>
                                          </p:spTgt>
                                        </p:tgtEl>
                                        <p:attrNameLst>
                                          <p:attrName>style.visibility</p:attrName>
                                        </p:attrNameLst>
                                      </p:cBhvr>
                                      <p:to>
                                        <p:strVal val="visible"/>
                                      </p:to>
                                    </p:set>
                                    <p:animEffect transition="in" filter="checkerboard(across)">
                                      <p:cBhvr>
                                        <p:cTn id="32" dur="500"/>
                                        <p:tgtEl>
                                          <p:spTgt spid="9">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9">
                                            <p:txEl>
                                              <p:pRg st="11" end="11"/>
                                            </p:txEl>
                                          </p:spTgt>
                                        </p:tgtEl>
                                        <p:attrNameLst>
                                          <p:attrName>style.visibility</p:attrName>
                                        </p:attrNameLst>
                                      </p:cBhvr>
                                      <p:to>
                                        <p:strVal val="visible"/>
                                      </p:to>
                                    </p:set>
                                    <p:animEffect transition="in" filter="checkerboard(across)">
                                      <p:cBhvr>
                                        <p:cTn id="37" dur="500"/>
                                        <p:tgtEl>
                                          <p:spTgt spid="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59532" y="332656"/>
            <a:ext cx="8424936" cy="369332"/>
          </a:xfrm>
          <a:prstGeom prst="rect">
            <a:avLst/>
          </a:prstGeom>
          <a:noFill/>
        </p:spPr>
        <p:txBody>
          <a:bodyPr wrap="square" rtlCol="0">
            <a:spAutoFit/>
          </a:bodyPr>
          <a:lstStyle/>
          <a:p>
            <a:endParaRPr lang="it-IT" dirty="0"/>
          </a:p>
        </p:txBody>
      </p:sp>
      <p:sp>
        <p:nvSpPr>
          <p:cNvPr id="6" name="Rectangle 2"/>
          <p:cNvSpPr>
            <a:spLocks noGrp="1" noChangeArrowheads="1"/>
          </p:cNvSpPr>
          <p:nvPr>
            <p:ph type="title"/>
          </p:nvPr>
        </p:nvSpPr>
        <p:spPr bwMode="auto">
          <a:xfrm>
            <a:off x="445899" y="228600"/>
            <a:ext cx="8568952"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GB" sz="4000" b="1" dirty="0" smtClean="0">
                <a:solidFill>
                  <a:srgbClr val="037387"/>
                </a:solidFill>
                <a:ea typeface="ＭＳ Ｐゴシック" charset="0"/>
              </a:rPr>
              <a:t>STRUTTURE “DOPO DI NOI”-  ITALIA</a:t>
            </a:r>
            <a:endParaRPr lang="it-IT" dirty="0">
              <a:solidFill>
                <a:srgbClr val="037387"/>
              </a:solidFill>
              <a:ea typeface="ＭＳ Ｐゴシック" charset="0"/>
            </a:endParaRPr>
          </a:p>
        </p:txBody>
      </p:sp>
      <p:sp>
        <p:nvSpPr>
          <p:cNvPr id="8" name="Rectangle 4"/>
          <p:cNvSpPr txBox="1">
            <a:spLocks noChangeArrowheads="1"/>
          </p:cNvSpPr>
          <p:nvPr/>
        </p:nvSpPr>
        <p:spPr bwMode="auto">
          <a:xfrm>
            <a:off x="611560" y="1700808"/>
            <a:ext cx="8048148" cy="50405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t-IT" sz="5900" b="1" dirty="0">
                <a:solidFill>
                  <a:srgbClr val="800000"/>
                </a:solidFill>
                <a:latin typeface="Calibri"/>
                <a:ea typeface="ＭＳ Ｐゴシック" charset="0"/>
                <a:cs typeface="Calibri"/>
              </a:rPr>
              <a:t>Posti residenzialità </a:t>
            </a:r>
            <a:r>
              <a:rPr lang="it-IT" sz="5900" b="1" dirty="0" smtClean="0">
                <a:solidFill>
                  <a:srgbClr val="800000"/>
                </a:solidFill>
                <a:latin typeface="Calibri"/>
                <a:ea typeface="ＭＳ Ｐゴシック" charset="0"/>
                <a:cs typeface="Calibri"/>
              </a:rPr>
              <a:t>: </a:t>
            </a:r>
            <a:endParaRPr lang="it-IT" sz="5900" b="1" dirty="0">
              <a:solidFill>
                <a:srgbClr val="800000"/>
              </a:solidFill>
              <a:latin typeface="Calibri"/>
              <a:ea typeface="ＭＳ Ｐゴシック" charset="0"/>
              <a:cs typeface="Calibri"/>
            </a:endParaRPr>
          </a:p>
          <a:p>
            <a:r>
              <a:rPr lang="it-IT" sz="5900" b="1" dirty="0" smtClean="0">
                <a:solidFill>
                  <a:srgbClr val="800000"/>
                </a:solidFill>
                <a:latin typeface="Calibri"/>
                <a:ea typeface="ＭＳ Ｐゴシック" charset="0"/>
                <a:cs typeface="Calibri"/>
              </a:rPr>
              <a:t>386.803</a:t>
            </a:r>
            <a:r>
              <a:rPr lang="it-IT" sz="5900" b="1" dirty="0">
                <a:solidFill>
                  <a:srgbClr val="800000"/>
                </a:solidFill>
                <a:latin typeface="Calibri"/>
                <a:ea typeface="ＭＳ Ｐゴシック" charset="0"/>
                <a:cs typeface="Calibri"/>
              </a:rPr>
              <a:t>, </a:t>
            </a:r>
            <a:r>
              <a:rPr lang="it-IT" sz="5900" dirty="0">
                <a:solidFill>
                  <a:srgbClr val="800000"/>
                </a:solidFill>
                <a:latin typeface="Calibri"/>
                <a:ea typeface="ＭＳ Ｐゴシック" charset="0"/>
                <a:cs typeface="Calibri"/>
              </a:rPr>
              <a:t>di cui </a:t>
            </a:r>
          </a:p>
          <a:p>
            <a:pPr lvl="1"/>
            <a:r>
              <a:rPr lang="it-IT" sz="5900" b="1" dirty="0" smtClean="0">
                <a:solidFill>
                  <a:srgbClr val="800000"/>
                </a:solidFill>
                <a:latin typeface="Calibri"/>
                <a:ea typeface="ＭＳ Ｐゴシック" charset="0"/>
                <a:cs typeface="Calibri"/>
              </a:rPr>
              <a:t>95</a:t>
            </a:r>
            <a:r>
              <a:rPr lang="it-IT" sz="5900" b="1" dirty="0">
                <a:solidFill>
                  <a:srgbClr val="800000"/>
                </a:solidFill>
                <a:latin typeface="Calibri"/>
                <a:ea typeface="ＭＳ Ｐゴシック" charset="0"/>
                <a:cs typeface="Calibri"/>
              </a:rPr>
              <a:t>% &gt; 10 posti</a:t>
            </a:r>
          </a:p>
          <a:p>
            <a:pPr lvl="1"/>
            <a:r>
              <a:rPr lang="it-IT" sz="5900" dirty="0">
                <a:solidFill>
                  <a:srgbClr val="800000"/>
                </a:solidFill>
                <a:latin typeface="Calibri"/>
                <a:ea typeface="ＭＳ Ｐゴシック" charset="0"/>
                <a:cs typeface="Calibri"/>
              </a:rPr>
              <a:t>Anziani (&gt; 64 aa) 74% </a:t>
            </a:r>
          </a:p>
          <a:p>
            <a:pPr lvl="1"/>
            <a:r>
              <a:rPr lang="it-IT" sz="5900" dirty="0">
                <a:solidFill>
                  <a:srgbClr val="800000"/>
                </a:solidFill>
                <a:latin typeface="Calibri"/>
                <a:ea typeface="ＭＳ Ｐゴシック" charset="0"/>
                <a:cs typeface="Calibri"/>
              </a:rPr>
              <a:t>Minori (&lt; 18) 5%</a:t>
            </a:r>
          </a:p>
          <a:p>
            <a:pPr lvl="1"/>
            <a:r>
              <a:rPr lang="it-IT" sz="5900" dirty="0">
                <a:solidFill>
                  <a:srgbClr val="800000"/>
                </a:solidFill>
                <a:latin typeface="Calibri"/>
                <a:ea typeface="ＭＳ Ｐゴシック" charset="0"/>
                <a:cs typeface="Calibri"/>
              </a:rPr>
              <a:t>Adulti (18-64) 20%</a:t>
            </a:r>
          </a:p>
          <a:p>
            <a:pPr lvl="1"/>
            <a:r>
              <a:rPr lang="it-IT" sz="5900" dirty="0">
                <a:solidFill>
                  <a:srgbClr val="800000"/>
                </a:solidFill>
                <a:latin typeface="Calibri"/>
                <a:ea typeface="ＭＳ Ｐゴシック" charset="0"/>
                <a:cs typeface="Calibri"/>
              </a:rPr>
              <a:t>Salute mentale 18-64 aa: 9% </a:t>
            </a:r>
          </a:p>
          <a:p>
            <a:pPr lvl="1"/>
            <a:r>
              <a:rPr lang="it-IT" sz="5900" b="1" dirty="0">
                <a:solidFill>
                  <a:srgbClr val="800000"/>
                </a:solidFill>
                <a:latin typeface="Calibri"/>
                <a:ea typeface="ＭＳ Ｐゴシック" charset="0"/>
                <a:cs typeface="Calibri"/>
              </a:rPr>
              <a:t>Disabili 18-64 aa: 6%, di cui</a:t>
            </a:r>
          </a:p>
          <a:p>
            <a:pPr lvl="2"/>
            <a:r>
              <a:rPr lang="it-IT" sz="5900" b="1" dirty="0">
                <a:solidFill>
                  <a:srgbClr val="800000"/>
                </a:solidFill>
                <a:latin typeface="Calibri"/>
                <a:ea typeface="ＭＳ Ｐゴシック" charset="0"/>
                <a:cs typeface="Calibri"/>
              </a:rPr>
              <a:t>86% &gt; 30 posti</a:t>
            </a:r>
          </a:p>
          <a:p>
            <a:endParaRPr lang="it-IT" sz="3800" b="1" dirty="0" smtClean="0">
              <a:solidFill>
                <a:srgbClr val="800000"/>
              </a:solidFill>
              <a:latin typeface="Arial"/>
              <a:ea typeface="ＭＳ Ｐゴシック" charset="0"/>
              <a:cs typeface="Arial"/>
            </a:endParaRPr>
          </a:p>
          <a:p>
            <a:endParaRPr lang="it-IT" sz="3800" b="1" dirty="0">
              <a:solidFill>
                <a:srgbClr val="800000"/>
              </a:solidFill>
              <a:latin typeface="Arial"/>
              <a:ea typeface="ＭＳ Ｐゴシック" charset="0"/>
              <a:cs typeface="Arial"/>
            </a:endParaRPr>
          </a:p>
          <a:p>
            <a:pPr marL="0" indent="0" algn="r">
              <a:buNone/>
            </a:pPr>
            <a:r>
              <a:rPr lang="it-IT" sz="4200" i="1" dirty="0" smtClean="0">
                <a:solidFill>
                  <a:srgbClr val="800000"/>
                </a:solidFill>
                <a:ea typeface="ＭＳ Ｐゴシック" charset="0"/>
                <a:cs typeface="Times" charset="0"/>
              </a:rPr>
              <a:t>ISTAT 2013 “I </a:t>
            </a:r>
            <a:r>
              <a:rPr lang="it-IT" sz="4200" i="1" dirty="0">
                <a:solidFill>
                  <a:srgbClr val="800000"/>
                </a:solidFill>
                <a:ea typeface="ＭＳ Ｐゴシック" charset="0"/>
                <a:cs typeface="Times" charset="0"/>
              </a:rPr>
              <a:t>presidi residenziali socio-assistenziali e socio-sanitari, Gli interventi e i servizi sociali dei </a:t>
            </a:r>
            <a:r>
              <a:rPr lang="it-IT" sz="4200" i="1" dirty="0" smtClean="0">
                <a:solidFill>
                  <a:srgbClr val="800000"/>
                </a:solidFill>
                <a:ea typeface="ＭＳ Ｐゴシック" charset="0"/>
                <a:cs typeface="Times" charset="0"/>
              </a:rPr>
              <a:t>comuni” </a:t>
            </a:r>
            <a:endParaRPr lang="it-IT" sz="4200" i="1" dirty="0">
              <a:solidFill>
                <a:srgbClr val="800000"/>
              </a:solidFill>
              <a:ea typeface="ＭＳ Ｐゴシック" charset="0"/>
              <a:cs typeface="Times" charset="0"/>
            </a:endParaRPr>
          </a:p>
        </p:txBody>
      </p:sp>
    </p:spTree>
    <p:extLst>
      <p:ext uri="{BB962C8B-B14F-4D97-AF65-F5344CB8AC3E}">
        <p14:creationId xmlns:p14="http://schemas.microsoft.com/office/powerpoint/2010/main" val="214825363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59532" y="332656"/>
            <a:ext cx="8424936" cy="369332"/>
          </a:xfrm>
          <a:prstGeom prst="rect">
            <a:avLst/>
          </a:prstGeom>
          <a:noFill/>
        </p:spPr>
        <p:txBody>
          <a:bodyPr wrap="square" rtlCol="0">
            <a:spAutoFit/>
          </a:bodyPr>
          <a:lstStyle/>
          <a:p>
            <a:endParaRPr lang="it-IT" dirty="0"/>
          </a:p>
        </p:txBody>
      </p:sp>
      <p:sp>
        <p:nvSpPr>
          <p:cNvPr id="8" name="Rectangle 1026"/>
          <p:cNvSpPr>
            <a:spLocks noGrp="1" noChangeArrowheads="1"/>
          </p:cNvSpPr>
          <p:nvPr>
            <p:ph type="title"/>
          </p:nvPr>
        </p:nvSpPr>
        <p:spPr bwMode="auto">
          <a:xfrm>
            <a:off x="179512" y="-13708"/>
            <a:ext cx="5256584" cy="129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GB" sz="4000" b="1" dirty="0">
                <a:solidFill>
                  <a:srgbClr val="037387"/>
                </a:solidFill>
                <a:ea typeface="ＭＳ Ｐゴシック" charset="0"/>
              </a:rPr>
              <a:t>SERVIZI </a:t>
            </a:r>
            <a:r>
              <a:rPr lang="en-GB" sz="4000" b="1" dirty="0" smtClean="0">
                <a:solidFill>
                  <a:srgbClr val="037387"/>
                </a:solidFill>
                <a:ea typeface="ＭＳ Ｐゴシック" charset="0"/>
              </a:rPr>
              <a:t>INCLUSIVI</a:t>
            </a:r>
            <a:br>
              <a:rPr lang="en-GB" sz="4000" b="1" dirty="0" smtClean="0">
                <a:solidFill>
                  <a:srgbClr val="037387"/>
                </a:solidFill>
                <a:ea typeface="ＭＳ Ｐゴシック" charset="0"/>
              </a:rPr>
            </a:br>
            <a:r>
              <a:rPr lang="en-GB" sz="3200" b="1" dirty="0" smtClean="0">
                <a:solidFill>
                  <a:srgbClr val="037387"/>
                </a:solidFill>
                <a:ea typeface="ＭＳ Ｐゴシック" charset="0"/>
              </a:rPr>
              <a:t>Studio DECLOC</a:t>
            </a:r>
            <a:endParaRPr lang="en-GB" sz="3200" b="1" dirty="0">
              <a:solidFill>
                <a:srgbClr val="037387"/>
              </a:solidFill>
              <a:latin typeface="Verdana" charset="0"/>
              <a:ea typeface="ＭＳ Ｐゴシック" charset="0"/>
            </a:endParaRPr>
          </a:p>
        </p:txBody>
      </p:sp>
      <p:sp>
        <p:nvSpPr>
          <p:cNvPr id="11" name="Rectangle 1027"/>
          <p:cNvSpPr txBox="1">
            <a:spLocks noChangeArrowheads="1"/>
          </p:cNvSpPr>
          <p:nvPr/>
        </p:nvSpPr>
        <p:spPr bwMode="auto">
          <a:xfrm>
            <a:off x="467544" y="2204864"/>
            <a:ext cx="8064896" cy="44494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Clr>
                <a:srgbClr val="0000FF"/>
              </a:buClr>
            </a:pPr>
            <a:r>
              <a:rPr lang="it-IT" sz="2800" dirty="0" smtClean="0">
                <a:solidFill>
                  <a:srgbClr val="800000"/>
                </a:solidFill>
                <a:latin typeface="Calibri"/>
                <a:ea typeface="ＭＳ Ｐゴシック" charset="0"/>
                <a:cs typeface="Calibri"/>
              </a:rPr>
              <a:t>costano </a:t>
            </a:r>
            <a:r>
              <a:rPr lang="it-IT" sz="2800" dirty="0">
                <a:solidFill>
                  <a:srgbClr val="800000"/>
                </a:solidFill>
                <a:latin typeface="Calibri"/>
                <a:ea typeface="ＭＳ Ｐゴシック" charset="0"/>
                <a:cs typeface="Calibri"/>
              </a:rPr>
              <a:t>meno dei servizi segreganti (RU, Germania, Italia) </a:t>
            </a:r>
          </a:p>
          <a:p>
            <a:pPr>
              <a:lnSpc>
                <a:spcPct val="80000"/>
              </a:lnSpc>
              <a:buClr>
                <a:srgbClr val="0000FF"/>
              </a:buClr>
            </a:pPr>
            <a:r>
              <a:rPr lang="it-IT" sz="2800" dirty="0" smtClean="0">
                <a:solidFill>
                  <a:srgbClr val="800000"/>
                </a:solidFill>
                <a:latin typeface="Calibri"/>
                <a:ea typeface="ＭＳ Ｐゴシック" charset="0"/>
                <a:cs typeface="Calibri"/>
              </a:rPr>
              <a:t>danno </a:t>
            </a:r>
            <a:r>
              <a:rPr lang="it-IT" sz="2800" dirty="0">
                <a:solidFill>
                  <a:srgbClr val="800000"/>
                </a:solidFill>
                <a:latin typeface="Calibri"/>
                <a:ea typeface="ＭＳ Ｐゴシック" charset="0"/>
                <a:cs typeface="Calibri"/>
              </a:rPr>
              <a:t>esiti migliori che in ogni caso ne giustificano i </a:t>
            </a:r>
            <a:r>
              <a:rPr lang="it-IT" sz="2800" dirty="0" smtClean="0">
                <a:solidFill>
                  <a:srgbClr val="800000"/>
                </a:solidFill>
                <a:latin typeface="Calibri"/>
                <a:ea typeface="ＭＳ Ｐゴシック" charset="0"/>
                <a:cs typeface="Calibri"/>
              </a:rPr>
              <a:t>costi</a:t>
            </a:r>
          </a:p>
          <a:p>
            <a:pPr>
              <a:lnSpc>
                <a:spcPct val="80000"/>
              </a:lnSpc>
              <a:buClr>
                <a:srgbClr val="0000FF"/>
              </a:buClr>
            </a:pPr>
            <a:r>
              <a:rPr lang="it-IT" sz="2800" dirty="0" smtClean="0">
                <a:solidFill>
                  <a:srgbClr val="800000"/>
                </a:solidFill>
                <a:latin typeface="Calibri"/>
                <a:ea typeface="ＭＳ Ｐゴシック" charset="0"/>
                <a:cs typeface="Calibri"/>
              </a:rPr>
              <a:t>hanno </a:t>
            </a:r>
            <a:r>
              <a:rPr lang="it-IT" sz="2800" dirty="0">
                <a:solidFill>
                  <a:srgbClr val="800000"/>
                </a:solidFill>
                <a:latin typeface="Calibri"/>
                <a:ea typeface="ＭＳ Ｐゴシック" charset="0"/>
                <a:cs typeface="Calibri"/>
              </a:rPr>
              <a:t>un migliore rapporto efficacia/</a:t>
            </a:r>
            <a:r>
              <a:rPr lang="it-IT" sz="2800" dirty="0" smtClean="0">
                <a:solidFill>
                  <a:srgbClr val="800000"/>
                </a:solidFill>
                <a:latin typeface="Calibri"/>
                <a:ea typeface="ＭＳ Ｐゴシック" charset="0"/>
                <a:cs typeface="Calibri"/>
              </a:rPr>
              <a:t>prezzo</a:t>
            </a:r>
            <a:endParaRPr lang="it-IT" dirty="0" smtClean="0">
              <a:solidFill>
                <a:srgbClr val="800000"/>
              </a:solidFill>
              <a:latin typeface="Calibri"/>
              <a:ea typeface="ＭＳ Ｐゴシック" charset="0"/>
              <a:cs typeface="Calibri"/>
            </a:endParaRPr>
          </a:p>
          <a:p>
            <a:pPr marL="0" indent="0">
              <a:lnSpc>
                <a:spcPct val="80000"/>
              </a:lnSpc>
              <a:buClr>
                <a:srgbClr val="0000FF"/>
              </a:buClr>
              <a:buFont typeface="Arial" pitchFamily="34" charset="0"/>
              <a:buNone/>
            </a:pPr>
            <a:r>
              <a:rPr lang="it-IT" b="1" dirty="0" smtClean="0">
                <a:solidFill>
                  <a:srgbClr val="800000"/>
                </a:solidFill>
                <a:latin typeface="Calibri"/>
                <a:ea typeface="ＭＳ Ｐゴシック" charset="0"/>
                <a:cs typeface="Calibri"/>
              </a:rPr>
              <a:t>Il mantenimento di servizi segreganti non ha nulla a che fare:</a:t>
            </a:r>
          </a:p>
          <a:p>
            <a:pPr>
              <a:lnSpc>
                <a:spcPct val="80000"/>
              </a:lnSpc>
              <a:buClr>
                <a:srgbClr val="0000FF"/>
              </a:buClr>
            </a:pPr>
            <a:r>
              <a:rPr lang="it-IT" sz="2800" b="1" dirty="0" smtClean="0">
                <a:solidFill>
                  <a:srgbClr val="800000"/>
                </a:solidFill>
                <a:latin typeface="Calibri"/>
                <a:ea typeface="ＭＳ Ｐゴシック" charset="0"/>
                <a:cs typeface="Calibri"/>
              </a:rPr>
              <a:t>con i diritti e le necessità delle persone con disabilità</a:t>
            </a:r>
          </a:p>
          <a:p>
            <a:pPr>
              <a:lnSpc>
                <a:spcPct val="80000"/>
              </a:lnSpc>
              <a:buClr>
                <a:srgbClr val="0000FF"/>
              </a:buClr>
            </a:pPr>
            <a:r>
              <a:rPr lang="it-IT" sz="2800" b="1" dirty="0" smtClean="0">
                <a:solidFill>
                  <a:srgbClr val="800000"/>
                </a:solidFill>
                <a:latin typeface="Calibri"/>
                <a:ea typeface="ＭＳ Ｐゴシック" charset="0"/>
                <a:cs typeface="Calibri"/>
              </a:rPr>
              <a:t>con esigenze di bilancio </a:t>
            </a:r>
          </a:p>
        </p:txBody>
      </p:sp>
      <p:pic>
        <p:nvPicPr>
          <p:cNvPr id="12" name="Picture 102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92080" y="0"/>
            <a:ext cx="3851920" cy="2204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9882239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heckerboard(across)">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checkerboard(across)">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checkerboard(across)">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checkerboard(across)">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checkerboard(across)">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checkerboard(across)">
                                      <p:cBhvr>
                                        <p:cTn id="32"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323528" y="332656"/>
            <a:ext cx="7315200" cy="1080120"/>
          </a:xfrm>
        </p:spPr>
        <p:txBody>
          <a:bodyPr>
            <a:normAutofit fontScale="90000"/>
          </a:bodyPr>
          <a:lstStyle/>
          <a:p>
            <a:pPr eaLnBrk="1" hangingPunct="1">
              <a:defRPr/>
            </a:pPr>
            <a:r>
              <a:rPr lang="it-IT" sz="4000" b="1" dirty="0" smtClean="0">
                <a:solidFill>
                  <a:srgbClr val="037387"/>
                </a:solidFill>
              </a:rPr>
              <a:t>Capacità </a:t>
            </a:r>
            <a:r>
              <a:rPr lang="it-IT" sz="4000" b="1" dirty="0">
                <a:solidFill>
                  <a:srgbClr val="037387"/>
                </a:solidFill>
              </a:rPr>
              <a:t>giuridica nella Convenzione ONU (Art.12)</a:t>
            </a:r>
            <a:endParaRPr lang="it-IT" dirty="0" smtClean="0">
              <a:solidFill>
                <a:srgbClr val="037387"/>
              </a:solidFill>
              <a:cs typeface="+mj-cs"/>
            </a:endParaRPr>
          </a:p>
        </p:txBody>
      </p:sp>
      <p:sp>
        <p:nvSpPr>
          <p:cNvPr id="379907" name="Rectangle 3"/>
          <p:cNvSpPr>
            <a:spLocks noGrp="1" noChangeArrowheads="1"/>
          </p:cNvSpPr>
          <p:nvPr>
            <p:ph type="body" idx="1"/>
          </p:nvPr>
        </p:nvSpPr>
        <p:spPr>
          <a:xfrm>
            <a:off x="323528" y="1916832"/>
            <a:ext cx="8424936" cy="4320480"/>
          </a:xfrm>
        </p:spPr>
        <p:txBody>
          <a:bodyPr>
            <a:normAutofit/>
          </a:bodyPr>
          <a:lstStyle/>
          <a:p>
            <a:pPr marL="0" indent="0" eaLnBrk="0" hangingPunct="0">
              <a:buNone/>
              <a:defRPr/>
            </a:pPr>
            <a:r>
              <a:rPr lang="it-IT" sz="2800" b="1" dirty="0">
                <a:solidFill>
                  <a:srgbClr val="800000"/>
                </a:solidFill>
                <a:cs typeface="Arial" charset="0"/>
              </a:rPr>
              <a:t>Tutte </a:t>
            </a:r>
            <a:r>
              <a:rPr lang="it-IT" sz="2800" dirty="0">
                <a:solidFill>
                  <a:srgbClr val="800000"/>
                </a:solidFill>
                <a:cs typeface="Arial" charset="0"/>
              </a:rPr>
              <a:t>le persone con disabilità, indipendentemente dal tipo o dal grado di disabilità, hanno il </a:t>
            </a:r>
            <a:r>
              <a:rPr lang="it-IT" sz="2800" b="1" dirty="0" smtClean="0">
                <a:solidFill>
                  <a:srgbClr val="800000"/>
                </a:solidFill>
                <a:cs typeface="Arial" charset="0"/>
              </a:rPr>
              <a:t>diritto di decidere della propria vita</a:t>
            </a:r>
            <a:endParaRPr lang="it-IT" sz="2800" dirty="0" smtClean="0">
              <a:solidFill>
                <a:srgbClr val="800000"/>
              </a:solidFill>
              <a:cs typeface="Arial" charset="0"/>
            </a:endParaRPr>
          </a:p>
          <a:p>
            <a:pPr eaLnBrk="0" hangingPunct="0">
              <a:defRPr/>
            </a:pPr>
            <a:r>
              <a:rPr lang="it-IT" sz="2400" dirty="0">
                <a:solidFill>
                  <a:srgbClr val="800000"/>
                </a:solidFill>
                <a:cs typeface="Arial" charset="0"/>
              </a:rPr>
              <a:t>C</a:t>
            </a:r>
            <a:r>
              <a:rPr lang="it-IT" sz="2400" dirty="0" smtClean="0">
                <a:solidFill>
                  <a:srgbClr val="800000"/>
                </a:solidFill>
                <a:cs typeface="Arial" charset="0"/>
              </a:rPr>
              <a:t>on il sostegno necessario</a:t>
            </a:r>
          </a:p>
          <a:p>
            <a:pPr eaLnBrk="1" hangingPunct="1">
              <a:lnSpc>
                <a:spcPct val="90000"/>
              </a:lnSpc>
              <a:defRPr/>
            </a:pPr>
            <a:r>
              <a:rPr lang="it-IT" sz="2400" dirty="0" smtClean="0">
                <a:solidFill>
                  <a:srgbClr val="800000"/>
                </a:solidFill>
              </a:rPr>
              <a:t>Il sostegno deve  accettare e sostenere la </a:t>
            </a:r>
            <a:r>
              <a:rPr lang="it-IT" sz="2400" b="1" dirty="0" smtClean="0">
                <a:solidFill>
                  <a:srgbClr val="800000"/>
                </a:solidFill>
              </a:rPr>
              <a:t>volontà della persona, non sostituirla</a:t>
            </a:r>
          </a:p>
          <a:p>
            <a:pPr eaLnBrk="1" hangingPunct="1">
              <a:lnSpc>
                <a:spcPct val="90000"/>
              </a:lnSpc>
              <a:defRPr/>
            </a:pPr>
            <a:r>
              <a:rPr lang="it-IT" sz="2400" dirty="0" smtClean="0">
                <a:solidFill>
                  <a:srgbClr val="800000"/>
                </a:solidFill>
              </a:rPr>
              <a:t>La </a:t>
            </a:r>
            <a:r>
              <a:rPr lang="it-IT" sz="2400" dirty="0">
                <a:solidFill>
                  <a:srgbClr val="800000"/>
                </a:solidFill>
              </a:rPr>
              <a:t>protezione non deve privare la</a:t>
            </a:r>
          </a:p>
          <a:p>
            <a:pPr marL="0" indent="0" eaLnBrk="1" hangingPunct="1">
              <a:lnSpc>
                <a:spcPct val="90000"/>
              </a:lnSpc>
              <a:buNone/>
              <a:defRPr/>
            </a:pPr>
            <a:r>
              <a:rPr lang="it-IT" sz="2400" dirty="0">
                <a:solidFill>
                  <a:srgbClr val="800000"/>
                </a:solidFill>
              </a:rPr>
              <a:t>      persona del diritto di fare le proprie</a:t>
            </a:r>
          </a:p>
          <a:p>
            <a:pPr marL="0" indent="0" eaLnBrk="1" hangingPunct="1">
              <a:lnSpc>
                <a:spcPct val="90000"/>
              </a:lnSpc>
              <a:buNone/>
              <a:defRPr/>
            </a:pPr>
            <a:r>
              <a:rPr lang="it-IT" sz="2400" dirty="0">
                <a:solidFill>
                  <a:srgbClr val="800000"/>
                </a:solidFill>
              </a:rPr>
              <a:t>      scelte, anche sbagliando</a:t>
            </a:r>
          </a:p>
          <a:p>
            <a:pPr marL="0" indent="0" eaLnBrk="1" hangingPunct="1">
              <a:lnSpc>
                <a:spcPct val="90000"/>
              </a:lnSpc>
              <a:buNone/>
              <a:defRPr/>
            </a:pPr>
            <a:r>
              <a:rPr lang="it-IT" sz="2400" dirty="0">
                <a:solidFill>
                  <a:srgbClr val="800000"/>
                </a:solidFill>
              </a:rPr>
              <a:t>      (</a:t>
            </a:r>
            <a:r>
              <a:rPr lang="it-IT" sz="2400" b="1" dirty="0">
                <a:solidFill>
                  <a:srgbClr val="800000"/>
                </a:solidFill>
              </a:rPr>
              <a:t>dignità dell’errore</a:t>
            </a:r>
            <a:r>
              <a:rPr lang="it-IT" sz="2400" dirty="0">
                <a:solidFill>
                  <a:srgbClr val="800000"/>
                </a:solidFill>
              </a:rPr>
              <a:t>)</a:t>
            </a:r>
          </a:p>
          <a:p>
            <a:pPr marL="0" indent="0" eaLnBrk="1" hangingPunct="1">
              <a:lnSpc>
                <a:spcPct val="90000"/>
              </a:lnSpc>
              <a:buNone/>
              <a:defRPr/>
            </a:pPr>
            <a:endParaRPr lang="it-IT" sz="2400" b="1" dirty="0" smtClean="0">
              <a:solidFill>
                <a:srgbClr val="800000"/>
              </a:solidFill>
            </a:endParaRPr>
          </a:p>
        </p:txBody>
      </p:sp>
      <p:pic>
        <p:nvPicPr>
          <p:cNvPr id="63491" name="Picture 5" descr="Severe autis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03530" y="2852936"/>
            <a:ext cx="3125773" cy="3763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7" name="Rectangle 5"/>
          <p:cNvSpPr>
            <a:spLocks noGrp="1" noChangeArrowheads="1"/>
          </p:cNvSpPr>
          <p:nvPr>
            <p:ph type="title" idx="4294967295"/>
          </p:nvPr>
        </p:nvSpPr>
        <p:spPr bwMode="auto">
          <a:xfrm>
            <a:off x="152400" y="152400"/>
            <a:ext cx="7772400" cy="11430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it-IT" sz="3200" b="1" dirty="0" smtClean="0">
                <a:solidFill>
                  <a:srgbClr val="037387"/>
                </a:solidFill>
                <a:cs typeface="+mj-cs"/>
              </a:rPr>
              <a:t>EVOLUZIONE DEL CONCETTO DI DISABILITA’</a:t>
            </a:r>
            <a:endParaRPr lang="it-IT" dirty="0">
              <a:cs typeface="+mj-cs"/>
            </a:endParaRPr>
          </a:p>
        </p:txBody>
      </p:sp>
      <p:sp>
        <p:nvSpPr>
          <p:cNvPr id="115718" name="Rectangle 6"/>
          <p:cNvSpPr>
            <a:spLocks noGrp="1" noChangeArrowheads="1"/>
          </p:cNvSpPr>
          <p:nvPr>
            <p:ph type="body" sz="half" idx="4294967295"/>
          </p:nvPr>
        </p:nvSpPr>
        <p:spPr bwMode="auto">
          <a:xfrm>
            <a:off x="457200" y="1752600"/>
            <a:ext cx="7391400" cy="41148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sz="2800" dirty="0" smtClean="0">
              <a:cs typeface="+mn-cs"/>
            </a:endParaRPr>
          </a:p>
          <a:p>
            <a:pPr>
              <a:defRPr/>
            </a:pPr>
            <a:r>
              <a:rPr lang="it-IT" b="1" dirty="0" smtClean="0">
                <a:solidFill>
                  <a:srgbClr val="8F3A38"/>
                </a:solidFill>
                <a:cs typeface="+mn-cs"/>
              </a:rPr>
              <a:t>Modello medico</a:t>
            </a:r>
            <a:endParaRPr lang="it-IT" b="1" dirty="0" smtClean="0">
              <a:cs typeface="+mn-cs"/>
            </a:endParaRPr>
          </a:p>
          <a:p>
            <a:pPr marL="0" indent="0">
              <a:buNone/>
              <a:defRPr/>
            </a:pPr>
            <a:endParaRPr lang="it-IT" b="1" dirty="0" smtClean="0">
              <a:cs typeface="+mn-cs"/>
            </a:endParaRPr>
          </a:p>
          <a:p>
            <a:pPr>
              <a:defRPr/>
            </a:pPr>
            <a:r>
              <a:rPr lang="it-IT" b="1" dirty="0" smtClean="0">
                <a:solidFill>
                  <a:srgbClr val="037387"/>
                </a:solidFill>
                <a:cs typeface="+mn-cs"/>
              </a:rPr>
              <a:t>Modello sociale</a:t>
            </a:r>
            <a:endParaRPr lang="it-IT" b="1" dirty="0" smtClean="0">
              <a:cs typeface="+mn-cs"/>
            </a:endParaRPr>
          </a:p>
          <a:p>
            <a:pPr>
              <a:defRPr/>
            </a:pPr>
            <a:endParaRPr lang="it-IT" b="1" dirty="0" smtClean="0">
              <a:cs typeface="+mn-cs"/>
            </a:endParaRPr>
          </a:p>
          <a:p>
            <a:pPr>
              <a:defRPr/>
            </a:pPr>
            <a:r>
              <a:rPr lang="it-IT" b="1" dirty="0" smtClean="0">
                <a:solidFill>
                  <a:srgbClr val="8F3A38"/>
                </a:solidFill>
                <a:cs typeface="+mn-cs"/>
              </a:rPr>
              <a:t>Modello basato sui Diritti</a:t>
            </a:r>
            <a:endParaRPr lang="it-IT" sz="2800" dirty="0">
              <a:latin typeface="Calibri" charset="0"/>
              <a:cs typeface="+mn-cs"/>
            </a:endParaRPr>
          </a:p>
        </p:txBody>
      </p:sp>
      <p:sp>
        <p:nvSpPr>
          <p:cNvPr id="115719" name="Line 7"/>
          <p:cNvSpPr>
            <a:spLocks noChangeShapeType="1"/>
          </p:cNvSpPr>
          <p:nvPr/>
        </p:nvSpPr>
        <p:spPr bwMode="auto">
          <a:xfrm>
            <a:off x="2438400" y="2971800"/>
            <a:ext cx="0" cy="457200"/>
          </a:xfrm>
          <a:prstGeom prst="line">
            <a:avLst/>
          </a:prstGeom>
          <a:noFill/>
          <a:ln w="38100">
            <a:solidFill>
              <a:srgbClr val="8F3A3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sz="1800">
              <a:cs typeface="Arial" charset="0"/>
            </a:endParaRPr>
          </a:p>
        </p:txBody>
      </p:sp>
      <p:sp>
        <p:nvSpPr>
          <p:cNvPr id="115720" name="Line 8"/>
          <p:cNvSpPr>
            <a:spLocks noChangeShapeType="1"/>
          </p:cNvSpPr>
          <p:nvPr/>
        </p:nvSpPr>
        <p:spPr bwMode="auto">
          <a:xfrm>
            <a:off x="2514600" y="4114800"/>
            <a:ext cx="0" cy="457200"/>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sz="180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olo 1"/>
          <p:cNvSpPr>
            <a:spLocks noGrp="1"/>
          </p:cNvSpPr>
          <p:nvPr>
            <p:ph type="title"/>
          </p:nvPr>
        </p:nvSpPr>
        <p:spPr>
          <a:xfrm>
            <a:off x="467544" y="1916832"/>
            <a:ext cx="4968552" cy="360077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defRPr/>
            </a:pPr>
            <a:r>
              <a:rPr lang="it-IT" sz="4000" b="1" dirty="0" smtClean="0">
                <a:solidFill>
                  <a:srgbClr val="800000"/>
                </a:solidFill>
                <a:ea typeface="ＭＳ Ｐゴシック" charset="0"/>
              </a:rPr>
              <a:t>TUTTO CIO’ CHE VIENE FATTO PER ME SENZA DI ME E’ FATTO CONTRO DI ME</a:t>
            </a:r>
            <a:r>
              <a:rPr lang="it-IT" sz="3600" b="1" dirty="0" smtClean="0">
                <a:solidFill>
                  <a:schemeClr val="accent1">
                    <a:lumMod val="75000"/>
                  </a:schemeClr>
                </a:solidFill>
                <a:ea typeface="ＭＳ Ｐゴシック" charset="0"/>
              </a:rPr>
              <a:t/>
            </a:r>
            <a:br>
              <a:rPr lang="it-IT" sz="3600" b="1" dirty="0" smtClean="0">
                <a:solidFill>
                  <a:schemeClr val="accent1">
                    <a:lumMod val="75000"/>
                  </a:schemeClr>
                </a:solidFill>
                <a:ea typeface="ＭＳ Ｐゴシック" charset="0"/>
              </a:rPr>
            </a:br>
            <a:r>
              <a:rPr lang="it-IT" sz="3600" b="1" dirty="0">
                <a:solidFill>
                  <a:schemeClr val="accent1">
                    <a:lumMod val="75000"/>
                  </a:schemeClr>
                </a:solidFill>
                <a:ea typeface="ＭＳ Ｐゴシック" charset="0"/>
              </a:rPr>
              <a:t/>
            </a:r>
            <a:br>
              <a:rPr lang="it-IT" sz="3600" b="1" dirty="0">
                <a:solidFill>
                  <a:schemeClr val="accent1">
                    <a:lumMod val="75000"/>
                  </a:schemeClr>
                </a:solidFill>
                <a:ea typeface="ＭＳ Ｐゴシック" charset="0"/>
              </a:rPr>
            </a:br>
            <a:r>
              <a:rPr lang="it-IT" sz="3600" b="1" dirty="0" smtClean="0">
                <a:solidFill>
                  <a:schemeClr val="accent1">
                    <a:lumMod val="75000"/>
                  </a:schemeClr>
                </a:solidFill>
                <a:ea typeface="ＭＳ Ｐゴシック" charset="0"/>
              </a:rPr>
              <a:t/>
            </a:r>
            <a:br>
              <a:rPr lang="it-IT" sz="3600" b="1" dirty="0" smtClean="0">
                <a:solidFill>
                  <a:schemeClr val="accent1">
                    <a:lumMod val="75000"/>
                  </a:schemeClr>
                </a:solidFill>
                <a:ea typeface="ＭＳ Ｐゴシック" charset="0"/>
              </a:rPr>
            </a:br>
            <a:endParaRPr lang="it-IT" sz="3600" b="1" dirty="0">
              <a:solidFill>
                <a:schemeClr val="accent1">
                  <a:lumMod val="75000"/>
                </a:schemeClr>
              </a:solidFill>
              <a:ea typeface="ＭＳ Ｐゴシック" charset="0"/>
            </a:endParaRPr>
          </a:p>
        </p:txBody>
      </p:sp>
      <p:pic>
        <p:nvPicPr>
          <p:cNvPr id="51202" name="Segnaposto contenuto 3" descr="Nelson_Mandela.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5685604" y="1772816"/>
            <a:ext cx="3458395" cy="508518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7" name="Immagine 4" descr="800px-Nelson_Mandela_Signature.svg.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7088" y="4724400"/>
            <a:ext cx="3529012"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idx="4294967295"/>
          </p:nvPr>
        </p:nvSpPr>
        <p:spPr bwMode="auto">
          <a:xfrm>
            <a:off x="179512" y="404664"/>
            <a:ext cx="8452048" cy="6858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fr-FR" sz="3200" b="1" dirty="0" smtClean="0">
                <a:solidFill>
                  <a:srgbClr val="037387"/>
                </a:solidFill>
                <a:cs typeface="+mj-cs"/>
              </a:rPr>
              <a:t>MODELLO MEDICO DELLA DISABILITA’</a:t>
            </a:r>
            <a:endParaRPr lang="it-IT" dirty="0">
              <a:cs typeface="+mj-cs"/>
            </a:endParaRPr>
          </a:p>
        </p:txBody>
      </p:sp>
      <p:sp>
        <p:nvSpPr>
          <p:cNvPr id="150531" name="Rectangle 3"/>
          <p:cNvSpPr>
            <a:spLocks noGrp="1" noChangeArrowheads="1"/>
          </p:cNvSpPr>
          <p:nvPr>
            <p:ph type="body" sz="half" idx="4294967295"/>
          </p:nvPr>
        </p:nvSpPr>
        <p:spPr bwMode="auto">
          <a:xfrm>
            <a:off x="381000" y="2132856"/>
            <a:ext cx="8079432" cy="419174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ct val="90000"/>
              </a:lnSpc>
              <a:defRPr/>
            </a:pPr>
            <a:r>
              <a:rPr lang="it-IT" sz="3200" dirty="0" smtClean="0">
                <a:solidFill>
                  <a:srgbClr val="8F3A38"/>
                </a:solidFill>
                <a:latin typeface="Calibri" charset="0"/>
              </a:rPr>
              <a:t>Sottolinea i deficit (approccio negativo)</a:t>
            </a:r>
          </a:p>
          <a:p>
            <a:pPr>
              <a:lnSpc>
                <a:spcPct val="90000"/>
              </a:lnSpc>
              <a:defRPr/>
            </a:pPr>
            <a:r>
              <a:rPr lang="it-IT" sz="3200" dirty="0" smtClean="0">
                <a:solidFill>
                  <a:srgbClr val="8F3A38"/>
                </a:solidFill>
                <a:latin typeface="Calibri" charset="0"/>
              </a:rPr>
              <a:t>Politiche e servizi modellati sulla cura delle infermità</a:t>
            </a:r>
            <a:endParaRPr lang="it-IT" sz="3200" b="1" dirty="0" smtClean="0">
              <a:latin typeface="Calibri" charset="0"/>
            </a:endParaRPr>
          </a:p>
          <a:p>
            <a:pPr>
              <a:lnSpc>
                <a:spcPct val="90000"/>
              </a:lnSpc>
              <a:defRPr/>
            </a:pPr>
            <a:r>
              <a:rPr lang="it-IT" sz="3200" dirty="0" smtClean="0">
                <a:solidFill>
                  <a:srgbClr val="800000"/>
                </a:solidFill>
                <a:latin typeface="Calibri" charset="0"/>
              </a:rPr>
              <a:t>Con l’obiettivo della “normalizzazione” </a:t>
            </a:r>
            <a:endParaRPr lang="it-IT" sz="3200" b="1" dirty="0">
              <a:solidFill>
                <a:srgbClr val="037387"/>
              </a:solidFill>
              <a:latin typeface="Calibri" charset="0"/>
            </a:endParaRPr>
          </a:p>
          <a:p>
            <a:pPr>
              <a:lnSpc>
                <a:spcPct val="90000"/>
              </a:lnSpc>
              <a:defRPr/>
            </a:pPr>
            <a:r>
              <a:rPr lang="it-IT" sz="3200" b="1" dirty="0" smtClean="0">
                <a:solidFill>
                  <a:srgbClr val="037387"/>
                </a:solidFill>
                <a:latin typeface="Calibri" charset="0"/>
              </a:rPr>
              <a:t>Basato su pregiudizi </a:t>
            </a:r>
          </a:p>
          <a:p>
            <a:pPr>
              <a:lnSpc>
                <a:spcPct val="90000"/>
              </a:lnSpc>
              <a:defRPr/>
            </a:pPr>
            <a:r>
              <a:rPr lang="it-IT" sz="3200" b="1" dirty="0" smtClean="0">
                <a:solidFill>
                  <a:srgbClr val="800000"/>
                </a:solidFill>
                <a:latin typeface="Calibri" charset="0"/>
              </a:rPr>
              <a:t>Rafforza lo  STIGMA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idx="4294967295"/>
          </p:nvPr>
        </p:nvSpPr>
        <p:spPr bwMode="auto">
          <a:xfrm>
            <a:off x="611560" y="404664"/>
            <a:ext cx="8020000" cy="6858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fr-FR" sz="4400" b="1" dirty="0" smtClean="0">
                <a:solidFill>
                  <a:srgbClr val="037387"/>
                </a:solidFill>
                <a:cs typeface="+mj-cs"/>
              </a:rPr>
              <a:t>PREGIUDIZI SULLA DISABILITA’</a:t>
            </a:r>
            <a:endParaRPr lang="it-IT" sz="4400" dirty="0">
              <a:cs typeface="+mj-cs"/>
            </a:endParaRPr>
          </a:p>
        </p:txBody>
      </p:sp>
      <p:sp>
        <p:nvSpPr>
          <p:cNvPr id="150531" name="Rectangle 3"/>
          <p:cNvSpPr>
            <a:spLocks noGrp="1" noChangeArrowheads="1"/>
          </p:cNvSpPr>
          <p:nvPr>
            <p:ph type="body" sz="half" idx="4294967295"/>
          </p:nvPr>
        </p:nvSpPr>
        <p:spPr bwMode="auto">
          <a:xfrm>
            <a:off x="381000" y="2132856"/>
            <a:ext cx="8079432" cy="419174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ct val="90000"/>
              </a:lnSpc>
              <a:defRPr/>
            </a:pPr>
            <a:r>
              <a:rPr lang="it-IT" sz="3200" b="1" dirty="0">
                <a:solidFill>
                  <a:srgbClr val="037387"/>
                </a:solidFill>
                <a:latin typeface="Calibri" charset="0"/>
              </a:rPr>
              <a:t> </a:t>
            </a:r>
            <a:r>
              <a:rPr lang="it-IT" sz="3200" dirty="0">
                <a:solidFill>
                  <a:srgbClr val="800000"/>
                </a:solidFill>
                <a:latin typeface="Calibri" charset="0"/>
              </a:rPr>
              <a:t>Persone con disabilità = « infelici » , « incapaci», « bisognose »</a:t>
            </a:r>
          </a:p>
          <a:p>
            <a:pPr>
              <a:lnSpc>
                <a:spcPct val="90000"/>
              </a:lnSpc>
              <a:defRPr/>
            </a:pPr>
            <a:r>
              <a:rPr lang="it-IT" sz="3200" dirty="0" smtClean="0">
                <a:solidFill>
                  <a:srgbClr val="8F3A38"/>
                </a:solidFill>
                <a:latin typeface="Calibri" charset="0"/>
              </a:rPr>
              <a:t>La disabilità psichica nel linguaggio quotidiano:</a:t>
            </a:r>
          </a:p>
          <a:p>
            <a:pPr lvl="1">
              <a:lnSpc>
                <a:spcPct val="90000"/>
              </a:lnSpc>
              <a:defRPr/>
            </a:pPr>
            <a:r>
              <a:rPr lang="it-IT" sz="3200" dirty="0" smtClean="0">
                <a:solidFill>
                  <a:srgbClr val="8F3A38"/>
                </a:solidFill>
                <a:latin typeface="Calibri" charset="0"/>
              </a:rPr>
              <a:t>I “pazzi criminali”</a:t>
            </a:r>
          </a:p>
          <a:p>
            <a:pPr lvl="1">
              <a:lnSpc>
                <a:spcPct val="90000"/>
              </a:lnSpc>
              <a:defRPr/>
            </a:pPr>
            <a:r>
              <a:rPr lang="it-IT" sz="3200" dirty="0" smtClean="0">
                <a:solidFill>
                  <a:srgbClr val="8F3A38"/>
                </a:solidFill>
                <a:latin typeface="Calibri" charset="0"/>
              </a:rPr>
              <a:t>I cretini (idioti, deficienti ecc.)</a:t>
            </a:r>
          </a:p>
          <a:p>
            <a:pPr>
              <a:lnSpc>
                <a:spcPct val="90000"/>
              </a:lnSpc>
              <a:defRPr/>
            </a:pPr>
            <a:r>
              <a:rPr lang="it-IT" sz="3200" dirty="0" smtClean="0">
                <a:solidFill>
                  <a:srgbClr val="800000"/>
                </a:solidFill>
                <a:latin typeface="Calibri" charset="0"/>
              </a:rPr>
              <a:t>La  negazione della disabilità (</a:t>
            </a:r>
            <a:r>
              <a:rPr lang="it-IT" sz="3200" dirty="0">
                <a:solidFill>
                  <a:srgbClr val="800000"/>
                </a:solidFill>
                <a:latin typeface="Calibri" charset="0"/>
              </a:rPr>
              <a:t>“diversamente abili</a:t>
            </a:r>
            <a:r>
              <a:rPr lang="it-IT" sz="3200" dirty="0" smtClean="0">
                <a:solidFill>
                  <a:srgbClr val="800000"/>
                </a:solidFill>
                <a:latin typeface="Calibri" charset="0"/>
              </a:rPr>
              <a:t>”?)</a:t>
            </a:r>
            <a:endParaRPr lang="it-IT" sz="3200" dirty="0">
              <a:solidFill>
                <a:srgbClr val="800000"/>
              </a:solidFill>
              <a:latin typeface="Calibri" charset="0"/>
            </a:endParaRPr>
          </a:p>
        </p:txBody>
      </p:sp>
    </p:spTree>
    <p:extLst>
      <p:ext uri="{BB962C8B-B14F-4D97-AF65-F5344CB8AC3E}">
        <p14:creationId xmlns:p14="http://schemas.microsoft.com/office/powerpoint/2010/main" val="4551345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idx="4294967295"/>
          </p:nvPr>
        </p:nvSpPr>
        <p:spPr bwMode="auto">
          <a:xfrm>
            <a:off x="0" y="152400"/>
            <a:ext cx="7924800" cy="9906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fr-FR" sz="4000" b="1" dirty="0" smtClean="0">
                <a:solidFill>
                  <a:srgbClr val="037387"/>
                </a:solidFill>
                <a:cs typeface="+mj-cs"/>
              </a:rPr>
              <a:t>RADICI STORICHE DELLO STIGMA</a:t>
            </a:r>
            <a:r>
              <a:rPr lang="it-IT" sz="4000" b="1" dirty="0" smtClean="0">
                <a:solidFill>
                  <a:srgbClr val="037387"/>
                </a:solidFill>
                <a:cs typeface="+mj-cs"/>
              </a:rPr>
              <a:t> 1</a:t>
            </a:r>
            <a:endParaRPr lang="it-IT" sz="4000" dirty="0">
              <a:cs typeface="+mj-cs"/>
            </a:endParaRPr>
          </a:p>
        </p:txBody>
      </p:sp>
      <p:sp>
        <p:nvSpPr>
          <p:cNvPr id="154627" name="Rectangle 3"/>
          <p:cNvSpPr>
            <a:spLocks noGrp="1" noChangeArrowheads="1"/>
          </p:cNvSpPr>
          <p:nvPr>
            <p:ph type="body" sz="half" idx="4294967295"/>
          </p:nvPr>
        </p:nvSpPr>
        <p:spPr bwMode="auto">
          <a:xfrm>
            <a:off x="381000" y="1524000"/>
            <a:ext cx="7467600" cy="51054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ct val="90000"/>
              </a:lnSpc>
              <a:defRPr/>
            </a:pPr>
            <a:r>
              <a:rPr lang="it-IT" sz="2800" b="1" dirty="0" smtClean="0">
                <a:solidFill>
                  <a:srgbClr val="8F3A38"/>
                </a:solidFill>
                <a:latin typeface="Calibri" charset="0"/>
                <a:cs typeface="+mn-cs"/>
              </a:rPr>
              <a:t>Civiltà Babilonese</a:t>
            </a:r>
            <a:endParaRPr lang="it-IT" sz="2800" b="1" dirty="0" smtClean="0">
              <a:solidFill>
                <a:srgbClr val="037387"/>
              </a:solidFill>
              <a:cs typeface="+mn-cs"/>
            </a:endParaRPr>
          </a:p>
          <a:p>
            <a:pPr lvl="1">
              <a:lnSpc>
                <a:spcPct val="90000"/>
              </a:lnSpc>
              <a:defRPr/>
            </a:pPr>
            <a:r>
              <a:rPr lang="it-IT" sz="2400" dirty="0" smtClean="0">
                <a:solidFill>
                  <a:srgbClr val="037387"/>
                </a:solidFill>
              </a:rPr>
              <a:t>disabilità = punizione  divina, prodotta da disordine morale</a:t>
            </a:r>
          </a:p>
          <a:p>
            <a:pPr>
              <a:lnSpc>
                <a:spcPct val="90000"/>
              </a:lnSpc>
              <a:defRPr/>
            </a:pPr>
            <a:r>
              <a:rPr lang="it-IT" sz="2400" b="1" dirty="0" smtClean="0">
                <a:solidFill>
                  <a:srgbClr val="8F3A38"/>
                </a:solidFill>
              </a:rPr>
              <a:t>Civiltà Greco-Romana</a:t>
            </a:r>
          </a:p>
          <a:p>
            <a:pPr lvl="1">
              <a:lnSpc>
                <a:spcPct val="90000"/>
              </a:lnSpc>
              <a:defRPr/>
            </a:pPr>
            <a:r>
              <a:rPr lang="it-IT" sz="2400" dirty="0" smtClean="0">
                <a:solidFill>
                  <a:srgbClr val="037387"/>
                </a:solidFill>
              </a:rPr>
              <a:t>Infermità = bruttezza, quindi cattiveria che merita disprezzo</a:t>
            </a:r>
          </a:p>
          <a:p>
            <a:pPr lvl="1">
              <a:lnSpc>
                <a:spcPct val="90000"/>
              </a:lnSpc>
              <a:defRPr/>
            </a:pPr>
            <a:r>
              <a:rPr lang="it-IT" sz="2400" dirty="0" smtClean="0">
                <a:solidFill>
                  <a:srgbClr val="037387"/>
                </a:solidFill>
              </a:rPr>
              <a:t>Nascita di un bambino con disabilità =</a:t>
            </a:r>
          </a:p>
          <a:p>
            <a:pPr marL="471487" lvl="1" indent="0">
              <a:lnSpc>
                <a:spcPct val="90000"/>
              </a:lnSpc>
              <a:buNone/>
              <a:defRPr/>
            </a:pPr>
            <a:r>
              <a:rPr lang="it-IT" sz="2400" dirty="0" smtClean="0">
                <a:solidFill>
                  <a:srgbClr val="037387"/>
                </a:solidFill>
              </a:rPr>
              <a:t> espressione della collera divina sulla collettività</a:t>
            </a:r>
          </a:p>
          <a:p>
            <a:pPr lvl="1">
              <a:lnSpc>
                <a:spcPct val="90000"/>
              </a:lnSpc>
              <a:defRPr/>
            </a:pPr>
            <a:r>
              <a:rPr lang="it-IT" sz="2400" dirty="0" smtClean="0">
                <a:solidFill>
                  <a:srgbClr val="037387"/>
                </a:solidFill>
              </a:rPr>
              <a:t>Regimi di eliminazione e abbandono</a:t>
            </a:r>
            <a:endParaRPr lang="it-IT" sz="2400" dirty="0">
              <a:solidFill>
                <a:srgbClr val="037387"/>
              </a:solidFill>
            </a:endParaRPr>
          </a:p>
        </p:txBody>
      </p:sp>
      <p:pic>
        <p:nvPicPr>
          <p:cNvPr id="2" name="Immagin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39011" y="3573016"/>
            <a:ext cx="2204989" cy="3284984"/>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idx="4294967295"/>
          </p:nvPr>
        </p:nvSpPr>
        <p:spPr bwMode="auto">
          <a:xfrm>
            <a:off x="304800" y="152400"/>
            <a:ext cx="7867600" cy="90033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fr-FR" sz="4000" b="1" dirty="0">
                <a:solidFill>
                  <a:srgbClr val="037387"/>
                </a:solidFill>
              </a:rPr>
              <a:t>RADICI STORICHE DELLO STIGMA</a:t>
            </a:r>
            <a:r>
              <a:rPr lang="it-IT" sz="4000" b="1" dirty="0">
                <a:solidFill>
                  <a:srgbClr val="037387"/>
                </a:solidFill>
              </a:rPr>
              <a:t> </a:t>
            </a:r>
            <a:r>
              <a:rPr lang="it-IT" sz="4000" b="1" dirty="0" smtClean="0">
                <a:solidFill>
                  <a:srgbClr val="037387"/>
                </a:solidFill>
              </a:rPr>
              <a:t>2</a:t>
            </a:r>
            <a:endParaRPr lang="it-IT" dirty="0">
              <a:cs typeface="+mj-cs"/>
            </a:endParaRPr>
          </a:p>
        </p:txBody>
      </p:sp>
      <p:sp>
        <p:nvSpPr>
          <p:cNvPr id="156675" name="Rectangle 3"/>
          <p:cNvSpPr>
            <a:spLocks noGrp="1" noChangeArrowheads="1"/>
          </p:cNvSpPr>
          <p:nvPr>
            <p:ph type="body" sz="half" idx="4294967295"/>
          </p:nvPr>
        </p:nvSpPr>
        <p:spPr bwMode="auto">
          <a:xfrm>
            <a:off x="251520" y="1484784"/>
            <a:ext cx="6552728" cy="432048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ct val="90000"/>
              </a:lnSpc>
              <a:buFont typeface="Arial" charset="0"/>
              <a:buNone/>
              <a:defRPr/>
            </a:pPr>
            <a:r>
              <a:rPr lang="it-IT" sz="2800" b="1" dirty="0" smtClean="0">
                <a:solidFill>
                  <a:srgbClr val="8F3A38"/>
                </a:solidFill>
                <a:latin typeface="Calibri" charset="0"/>
                <a:cs typeface="+mn-cs"/>
              </a:rPr>
              <a:t>Cristianesimo e Sacre Scritture</a:t>
            </a:r>
          </a:p>
          <a:p>
            <a:pPr>
              <a:lnSpc>
                <a:spcPct val="90000"/>
              </a:lnSpc>
              <a:defRPr/>
            </a:pPr>
            <a:r>
              <a:rPr lang="it-IT" sz="2800" dirty="0" smtClean="0">
                <a:solidFill>
                  <a:srgbClr val="037387"/>
                </a:solidFill>
              </a:rPr>
              <a:t>Antico testamento</a:t>
            </a:r>
          </a:p>
          <a:p>
            <a:pPr lvl="1">
              <a:lnSpc>
                <a:spcPct val="90000"/>
              </a:lnSpc>
              <a:defRPr/>
            </a:pPr>
            <a:r>
              <a:rPr lang="it-IT" sz="2400" dirty="0" smtClean="0">
                <a:solidFill>
                  <a:srgbClr val="037387"/>
                </a:solidFill>
              </a:rPr>
              <a:t>Persona con disabilità = peccatore</a:t>
            </a:r>
          </a:p>
          <a:p>
            <a:pPr lvl="1">
              <a:lnSpc>
                <a:spcPct val="90000"/>
              </a:lnSpc>
              <a:defRPr/>
            </a:pPr>
            <a:r>
              <a:rPr lang="it-IT" sz="2400" dirty="0" smtClean="0">
                <a:solidFill>
                  <a:srgbClr val="037387"/>
                </a:solidFill>
              </a:rPr>
              <a:t>Bambini con disabilità= punizione divina sui genitori (per peccati legati alla sessualità) </a:t>
            </a:r>
          </a:p>
          <a:p>
            <a:pPr>
              <a:lnSpc>
                <a:spcPct val="90000"/>
              </a:lnSpc>
              <a:defRPr/>
            </a:pPr>
            <a:r>
              <a:rPr lang="it-IT" sz="2800" dirty="0" smtClean="0">
                <a:solidFill>
                  <a:srgbClr val="037387"/>
                </a:solidFill>
              </a:rPr>
              <a:t>Vangelo</a:t>
            </a:r>
          </a:p>
          <a:p>
            <a:pPr lvl="1">
              <a:lnSpc>
                <a:spcPct val="90000"/>
              </a:lnSpc>
              <a:defRPr/>
            </a:pPr>
            <a:r>
              <a:rPr lang="it-IT" sz="2400" dirty="0">
                <a:solidFill>
                  <a:srgbClr val="037387"/>
                </a:solidFill>
              </a:rPr>
              <a:t>Carità, pietà, misericordia</a:t>
            </a:r>
          </a:p>
          <a:p>
            <a:pPr lvl="1">
              <a:lnSpc>
                <a:spcPct val="90000"/>
              </a:lnSpc>
              <a:defRPr/>
            </a:pPr>
            <a:r>
              <a:rPr lang="it-IT" sz="2400" dirty="0" smtClean="0">
                <a:solidFill>
                  <a:srgbClr val="037387"/>
                </a:solidFill>
              </a:rPr>
              <a:t>Guarigioni degli infermi</a:t>
            </a:r>
          </a:p>
          <a:p>
            <a:pPr lvl="2">
              <a:lnSpc>
                <a:spcPct val="90000"/>
              </a:lnSpc>
              <a:defRPr/>
            </a:pPr>
            <a:r>
              <a:rPr lang="it-IT" sz="2400" dirty="0" smtClean="0">
                <a:solidFill>
                  <a:srgbClr val="037387"/>
                </a:solidFill>
              </a:rPr>
              <a:t>Reintegrazione nella società </a:t>
            </a:r>
          </a:p>
          <a:p>
            <a:pPr lvl="2">
              <a:lnSpc>
                <a:spcPct val="90000"/>
              </a:lnSpc>
              <a:defRPr/>
            </a:pPr>
            <a:r>
              <a:rPr lang="it-IT" sz="2400" dirty="0" smtClean="0">
                <a:solidFill>
                  <a:srgbClr val="037387"/>
                </a:solidFill>
              </a:rPr>
              <a:t>Restituzione  della dignità</a:t>
            </a:r>
          </a:p>
        </p:txBody>
      </p:sp>
      <p:pic>
        <p:nvPicPr>
          <p:cNvPr id="2" name="Immagine 1"/>
          <p:cNvPicPr>
            <a:picLocks noChangeAspect="1"/>
          </p:cNvPicPr>
          <p:nvPr/>
        </p:nvPicPr>
        <p:blipFill>
          <a:blip r:embed="rId3"/>
          <a:stretch>
            <a:fillRect/>
          </a:stretch>
        </p:blipFill>
        <p:spPr>
          <a:xfrm>
            <a:off x="6660232" y="1412776"/>
            <a:ext cx="2483768" cy="4464496"/>
          </a:xfrm>
          <a:prstGeom prst="rect">
            <a:avLst/>
          </a:prstGeom>
        </p:spPr>
      </p:pic>
      <p:sp>
        <p:nvSpPr>
          <p:cNvPr id="3" name="CasellaDiTesto 2"/>
          <p:cNvSpPr txBox="1"/>
          <p:nvPr/>
        </p:nvSpPr>
        <p:spPr>
          <a:xfrm>
            <a:off x="323528" y="5877272"/>
            <a:ext cx="8496944" cy="763286"/>
          </a:xfrm>
          <a:prstGeom prst="rect">
            <a:avLst/>
          </a:prstGeom>
          <a:noFill/>
        </p:spPr>
        <p:txBody>
          <a:bodyPr wrap="square" rtlCol="0">
            <a:spAutoFit/>
          </a:bodyPr>
          <a:lstStyle/>
          <a:p>
            <a:pPr algn="l">
              <a:lnSpc>
                <a:spcPct val="90000"/>
              </a:lnSpc>
              <a:defRPr/>
            </a:pPr>
            <a:r>
              <a:rPr lang="it-IT" b="1" dirty="0">
                <a:solidFill>
                  <a:srgbClr val="8F3A38"/>
                </a:solidFill>
              </a:rPr>
              <a:t>2000: riconoscimento ufficiale da parte della Chiesa della pari dignità delle Persone con Disabilità</a:t>
            </a:r>
            <a:endParaRPr lang="it-IT" sz="2800" b="1"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bwMode="auto">
          <a:xfrm>
            <a:off x="228600" y="228600"/>
            <a:ext cx="7543800" cy="9906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fr-FR" sz="4000" b="1" dirty="0">
                <a:solidFill>
                  <a:srgbClr val="037387"/>
                </a:solidFill>
              </a:rPr>
              <a:t>RADICI STORICHE DELLO STIGMA</a:t>
            </a:r>
            <a:r>
              <a:rPr lang="it-IT" sz="4000" b="1" dirty="0">
                <a:solidFill>
                  <a:srgbClr val="037387"/>
                </a:solidFill>
              </a:rPr>
              <a:t> </a:t>
            </a:r>
            <a:r>
              <a:rPr lang="it-IT" sz="4000" b="1" dirty="0" smtClean="0">
                <a:solidFill>
                  <a:srgbClr val="037387"/>
                </a:solidFill>
              </a:rPr>
              <a:t>3</a:t>
            </a:r>
            <a:endParaRPr lang="it-IT" sz="4000" dirty="0">
              <a:cs typeface="+mj-cs"/>
            </a:endParaRPr>
          </a:p>
        </p:txBody>
      </p:sp>
      <p:sp>
        <p:nvSpPr>
          <p:cNvPr id="158723" name="Rectangle 3"/>
          <p:cNvSpPr>
            <a:spLocks noGrp="1" noChangeArrowheads="1"/>
          </p:cNvSpPr>
          <p:nvPr>
            <p:ph type="body" sz="half" idx="4294967295"/>
          </p:nvPr>
        </p:nvSpPr>
        <p:spPr bwMode="auto">
          <a:xfrm>
            <a:off x="251520" y="1412776"/>
            <a:ext cx="8568952" cy="544522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ct val="90000"/>
              </a:lnSpc>
              <a:buFont typeface="Arial" charset="0"/>
              <a:buNone/>
              <a:defRPr/>
            </a:pPr>
            <a:r>
              <a:rPr lang="it-IT" sz="2800" b="1" dirty="0" smtClean="0">
                <a:solidFill>
                  <a:srgbClr val="8F3A38"/>
                </a:solidFill>
                <a:latin typeface="Calibri" charset="0"/>
                <a:cs typeface="+mn-cs"/>
              </a:rPr>
              <a:t>Medio Evo e Rinascimento</a:t>
            </a:r>
          </a:p>
          <a:p>
            <a:pPr>
              <a:lnSpc>
                <a:spcPct val="90000"/>
              </a:lnSpc>
              <a:defRPr/>
            </a:pPr>
            <a:r>
              <a:rPr lang="it-IT" sz="2400" dirty="0" smtClean="0">
                <a:solidFill>
                  <a:srgbClr val="037387"/>
                </a:solidFill>
                <a:latin typeface="Calibri" charset="0"/>
                <a:cs typeface="+mn-cs"/>
              </a:rPr>
              <a:t>Restrizione dei diritti delle persone che non sanno esprimersi (</a:t>
            </a:r>
            <a:r>
              <a:rPr lang="it-IT" sz="2400" i="1" dirty="0" smtClean="0">
                <a:solidFill>
                  <a:srgbClr val="037387"/>
                </a:solidFill>
                <a:latin typeface="Calibri" charset="0"/>
                <a:cs typeface="+mn-cs"/>
              </a:rPr>
              <a:t>Codice di Giustiniano</a:t>
            </a:r>
            <a:r>
              <a:rPr lang="it-IT" sz="2400" dirty="0" smtClean="0">
                <a:solidFill>
                  <a:srgbClr val="037387"/>
                </a:solidFill>
                <a:latin typeface="Calibri" charset="0"/>
                <a:cs typeface="+mn-cs"/>
              </a:rPr>
              <a:t>) </a:t>
            </a:r>
          </a:p>
          <a:p>
            <a:pPr>
              <a:lnSpc>
                <a:spcPct val="90000"/>
              </a:lnSpc>
              <a:defRPr/>
            </a:pPr>
            <a:r>
              <a:rPr lang="it-IT" sz="2400" dirty="0" smtClean="0">
                <a:solidFill>
                  <a:srgbClr val="037387"/>
                </a:solidFill>
                <a:latin typeface="Calibri" charset="0"/>
                <a:cs typeface="+mn-cs"/>
              </a:rPr>
              <a:t>Distinzione fra capaci e incapaci  </a:t>
            </a:r>
          </a:p>
          <a:p>
            <a:pPr lvl="1">
              <a:lnSpc>
                <a:spcPct val="90000"/>
              </a:lnSpc>
              <a:defRPr/>
            </a:pPr>
            <a:r>
              <a:rPr lang="it-IT" sz="2000" dirty="0">
                <a:solidFill>
                  <a:srgbClr val="037387"/>
                </a:solidFill>
                <a:latin typeface="Calibri" charset="0"/>
                <a:cs typeface="+mn-cs"/>
              </a:rPr>
              <a:t>Legame fra </a:t>
            </a:r>
            <a:r>
              <a:rPr lang="it-IT" sz="2000" dirty="0" smtClean="0">
                <a:solidFill>
                  <a:srgbClr val="037387"/>
                </a:solidFill>
                <a:latin typeface="Calibri" charset="0"/>
                <a:cs typeface="+mn-cs"/>
              </a:rPr>
              <a:t>disabilità, povertà  </a:t>
            </a:r>
            <a:r>
              <a:rPr lang="it-IT" sz="2000" dirty="0">
                <a:solidFill>
                  <a:srgbClr val="037387"/>
                </a:solidFill>
                <a:latin typeface="Calibri" charset="0"/>
                <a:cs typeface="+mn-cs"/>
              </a:rPr>
              <a:t>e </a:t>
            </a:r>
            <a:r>
              <a:rPr lang="it-IT" sz="2000" dirty="0" smtClean="0">
                <a:solidFill>
                  <a:srgbClr val="037387"/>
                </a:solidFill>
                <a:latin typeface="Calibri" charset="0"/>
                <a:cs typeface="+mn-cs"/>
              </a:rPr>
              <a:t>mendicità, obbligo morale dell’ elemosina</a:t>
            </a:r>
          </a:p>
          <a:p>
            <a:pPr lvl="1">
              <a:lnSpc>
                <a:spcPct val="90000"/>
              </a:lnSpc>
              <a:defRPr/>
            </a:pPr>
            <a:r>
              <a:rPr lang="it-IT" sz="2000" dirty="0" smtClean="0">
                <a:solidFill>
                  <a:srgbClr val="037387"/>
                </a:solidFill>
                <a:latin typeface="Calibri" charset="0"/>
                <a:cs typeface="+mn-cs"/>
              </a:rPr>
              <a:t>«Mendicità professionale », esibizione delle infermità (Corte dei Miracoli)</a:t>
            </a:r>
          </a:p>
          <a:p>
            <a:pPr>
              <a:lnSpc>
                <a:spcPct val="90000"/>
              </a:lnSpc>
              <a:defRPr/>
            </a:pPr>
            <a:r>
              <a:rPr lang="it-IT" sz="2400" dirty="0" smtClean="0">
                <a:solidFill>
                  <a:srgbClr val="037387"/>
                </a:solidFill>
                <a:latin typeface="Calibri" charset="0"/>
                <a:cs typeface="+mn-cs"/>
              </a:rPr>
              <a:t>La disabilità rivela la possessione del </a:t>
            </a:r>
          </a:p>
          <a:p>
            <a:pPr marL="0" indent="0">
              <a:lnSpc>
                <a:spcPct val="90000"/>
              </a:lnSpc>
              <a:buNone/>
              <a:defRPr/>
            </a:pPr>
            <a:r>
              <a:rPr lang="it-IT" sz="2400" dirty="0">
                <a:solidFill>
                  <a:srgbClr val="037387"/>
                </a:solidFill>
                <a:latin typeface="Calibri" charset="0"/>
                <a:cs typeface="+mn-cs"/>
              </a:rPr>
              <a:t> </a:t>
            </a:r>
            <a:r>
              <a:rPr lang="it-IT" sz="2400" dirty="0" smtClean="0">
                <a:solidFill>
                  <a:srgbClr val="037387"/>
                </a:solidFill>
                <a:latin typeface="Calibri" charset="0"/>
                <a:cs typeface="+mn-cs"/>
              </a:rPr>
              <a:t>      demonio (</a:t>
            </a:r>
            <a:r>
              <a:rPr lang="it-IT" sz="2400" i="1" dirty="0" smtClean="0">
                <a:solidFill>
                  <a:srgbClr val="037387"/>
                </a:solidFill>
                <a:latin typeface="Calibri" charset="0"/>
                <a:cs typeface="+mn-cs"/>
              </a:rPr>
              <a:t>Martin Lutero</a:t>
            </a:r>
            <a:r>
              <a:rPr lang="it-IT" sz="2400" dirty="0" smtClean="0">
                <a:solidFill>
                  <a:srgbClr val="037387"/>
                </a:solidFill>
                <a:latin typeface="Calibri" charset="0"/>
                <a:cs typeface="+mn-cs"/>
              </a:rPr>
              <a:t>)</a:t>
            </a:r>
          </a:p>
          <a:p>
            <a:pPr>
              <a:lnSpc>
                <a:spcPct val="90000"/>
              </a:lnSpc>
              <a:defRPr/>
            </a:pPr>
            <a:r>
              <a:rPr lang="it-IT" sz="2400" dirty="0" smtClean="0">
                <a:solidFill>
                  <a:srgbClr val="037387"/>
                </a:solidFill>
                <a:latin typeface="Calibri" charset="0"/>
                <a:cs typeface="+mn-cs"/>
              </a:rPr>
              <a:t>Segregazione </a:t>
            </a:r>
            <a:r>
              <a:rPr lang="fr-FR" sz="2400" dirty="0" err="1" smtClean="0">
                <a:solidFill>
                  <a:srgbClr val="037387"/>
                </a:solidFill>
                <a:latin typeface="Calibri" charset="0"/>
              </a:rPr>
              <a:t>negli</a:t>
            </a:r>
            <a:r>
              <a:rPr lang="fr-FR" sz="2400" dirty="0" smtClean="0">
                <a:solidFill>
                  <a:srgbClr val="037387"/>
                </a:solidFill>
                <a:latin typeface="Calibri" charset="0"/>
              </a:rPr>
              <a:t> </a:t>
            </a:r>
            <a:r>
              <a:rPr lang="fr-FR" sz="2400" dirty="0" err="1">
                <a:solidFill>
                  <a:srgbClr val="037387"/>
                </a:solidFill>
                <a:latin typeface="Calibri" charset="0"/>
              </a:rPr>
              <a:t>Ospedali</a:t>
            </a:r>
            <a:r>
              <a:rPr lang="fr-FR" sz="2400" dirty="0">
                <a:solidFill>
                  <a:srgbClr val="037387"/>
                </a:solidFill>
                <a:latin typeface="Calibri" charset="0"/>
              </a:rPr>
              <a:t> </a:t>
            </a:r>
            <a:r>
              <a:rPr lang="fr-FR" sz="2400" dirty="0" err="1">
                <a:solidFill>
                  <a:srgbClr val="037387"/>
                </a:solidFill>
                <a:latin typeface="Calibri" charset="0"/>
              </a:rPr>
              <a:t>pubblici</a:t>
            </a:r>
            <a:r>
              <a:rPr lang="fr-FR" sz="2400" dirty="0">
                <a:solidFill>
                  <a:srgbClr val="037387"/>
                </a:solidFill>
                <a:latin typeface="Calibri" charset="0"/>
              </a:rPr>
              <a:t> </a:t>
            </a:r>
            <a:endParaRPr lang="fr-FR" sz="2400" dirty="0" smtClean="0">
              <a:solidFill>
                <a:srgbClr val="037387"/>
              </a:solidFill>
              <a:latin typeface="Calibri" charset="0"/>
            </a:endParaRPr>
          </a:p>
          <a:p>
            <a:pPr marL="0" indent="0">
              <a:lnSpc>
                <a:spcPct val="90000"/>
              </a:lnSpc>
              <a:buNone/>
              <a:defRPr/>
            </a:pPr>
            <a:r>
              <a:rPr lang="fr-FR" sz="2400" dirty="0">
                <a:solidFill>
                  <a:srgbClr val="037387"/>
                </a:solidFill>
                <a:latin typeface="Calibri" charset="0"/>
              </a:rPr>
              <a:t> </a:t>
            </a:r>
            <a:r>
              <a:rPr lang="fr-FR" sz="2400" dirty="0" smtClean="0">
                <a:solidFill>
                  <a:srgbClr val="037387"/>
                </a:solidFill>
                <a:latin typeface="Calibri" charset="0"/>
              </a:rPr>
              <a:t>     (</a:t>
            </a:r>
            <a:r>
              <a:rPr lang="fr-FR" sz="2400" dirty="0">
                <a:solidFill>
                  <a:srgbClr val="037387"/>
                </a:solidFill>
                <a:latin typeface="Calibri" charset="0"/>
              </a:rPr>
              <a:t>Hôtel Dieu di </a:t>
            </a:r>
            <a:r>
              <a:rPr lang="fr-FR" sz="2400" dirty="0" err="1">
                <a:solidFill>
                  <a:srgbClr val="037387"/>
                </a:solidFill>
                <a:latin typeface="Calibri" charset="0"/>
              </a:rPr>
              <a:t>Parigi</a:t>
            </a:r>
            <a:r>
              <a:rPr lang="fr-FR" sz="2400" dirty="0" smtClean="0">
                <a:solidFill>
                  <a:srgbClr val="037387"/>
                </a:solidFill>
                <a:latin typeface="Calibri" charset="0"/>
              </a:rPr>
              <a:t>)</a:t>
            </a:r>
          </a:p>
          <a:p>
            <a:pPr>
              <a:lnSpc>
                <a:spcPct val="90000"/>
              </a:lnSpc>
              <a:defRPr/>
            </a:pPr>
            <a:r>
              <a:rPr lang="it-IT" sz="2400" dirty="0" smtClean="0">
                <a:solidFill>
                  <a:srgbClr val="037387"/>
                </a:solidFill>
                <a:latin typeface="Calibri" charset="0"/>
              </a:rPr>
              <a:t>Prime </a:t>
            </a:r>
            <a:r>
              <a:rPr lang="it-IT" sz="2400" dirty="0">
                <a:solidFill>
                  <a:srgbClr val="037387"/>
                </a:solidFill>
                <a:latin typeface="Calibri" charset="0"/>
              </a:rPr>
              <a:t>basi dell’assistenza di </a:t>
            </a:r>
            <a:r>
              <a:rPr lang="it-IT" sz="2400" dirty="0" smtClean="0">
                <a:solidFill>
                  <a:srgbClr val="037387"/>
                </a:solidFill>
                <a:latin typeface="Calibri" charset="0"/>
              </a:rPr>
              <a:t>Stato</a:t>
            </a:r>
          </a:p>
          <a:p>
            <a:pPr marL="0" indent="0">
              <a:lnSpc>
                <a:spcPct val="90000"/>
              </a:lnSpc>
              <a:buNone/>
              <a:defRPr/>
            </a:pPr>
            <a:r>
              <a:rPr lang="it-IT" sz="2400" dirty="0">
                <a:solidFill>
                  <a:srgbClr val="037387"/>
                </a:solidFill>
                <a:latin typeface="Calibri" charset="0"/>
              </a:rPr>
              <a:t> </a:t>
            </a:r>
            <a:r>
              <a:rPr lang="it-IT" sz="2400" dirty="0" smtClean="0">
                <a:solidFill>
                  <a:srgbClr val="037387"/>
                </a:solidFill>
                <a:latin typeface="Calibri" charset="0"/>
              </a:rPr>
              <a:t>      </a:t>
            </a:r>
            <a:r>
              <a:rPr lang="fr-FR" sz="2400" dirty="0" smtClean="0">
                <a:solidFill>
                  <a:srgbClr val="037387"/>
                </a:solidFill>
                <a:latin typeface="Calibri" charset="0"/>
              </a:rPr>
              <a:t>(</a:t>
            </a:r>
            <a:r>
              <a:rPr lang="fr-FR" sz="2400" i="1" dirty="0">
                <a:solidFill>
                  <a:srgbClr val="037387"/>
                </a:solidFill>
                <a:latin typeface="Calibri" charset="0"/>
              </a:rPr>
              <a:t>Poor </a:t>
            </a:r>
            <a:r>
              <a:rPr lang="fr-FR" sz="2400" i="1" dirty="0" err="1">
                <a:solidFill>
                  <a:srgbClr val="037387"/>
                </a:solidFill>
                <a:latin typeface="Calibri" charset="0"/>
              </a:rPr>
              <a:t>law</a:t>
            </a:r>
            <a:r>
              <a:rPr lang="fr-FR" sz="2400" i="1" dirty="0">
                <a:solidFill>
                  <a:srgbClr val="037387"/>
                </a:solidFill>
                <a:latin typeface="Calibri" charset="0"/>
              </a:rPr>
              <a:t>, </a:t>
            </a:r>
            <a:r>
              <a:rPr lang="fr-FR" sz="2400" i="1" dirty="0" err="1">
                <a:solidFill>
                  <a:srgbClr val="037387"/>
                </a:solidFill>
                <a:latin typeface="Calibri" charset="0"/>
              </a:rPr>
              <a:t>Inghilterra</a:t>
            </a:r>
            <a:r>
              <a:rPr lang="fr-FR" sz="2400" i="1" dirty="0">
                <a:solidFill>
                  <a:srgbClr val="037387"/>
                </a:solidFill>
                <a:latin typeface="Calibri" charset="0"/>
              </a:rPr>
              <a:t>, 1601</a:t>
            </a:r>
            <a:r>
              <a:rPr lang="fr-FR" sz="2000" dirty="0">
                <a:solidFill>
                  <a:srgbClr val="037387"/>
                </a:solidFill>
                <a:latin typeface="Calibri" charset="0"/>
              </a:rPr>
              <a:t>)</a:t>
            </a:r>
          </a:p>
          <a:p>
            <a:pPr marL="0" indent="0">
              <a:lnSpc>
                <a:spcPct val="90000"/>
              </a:lnSpc>
              <a:buNone/>
              <a:defRPr/>
            </a:pPr>
            <a:endParaRPr lang="it-IT" sz="2400" dirty="0">
              <a:solidFill>
                <a:srgbClr val="037387"/>
              </a:solidFill>
              <a:latin typeface="Calibri" charset="0"/>
              <a:cs typeface="+mn-cs"/>
            </a:endParaRPr>
          </a:p>
        </p:txBody>
      </p:sp>
      <p:pic>
        <p:nvPicPr>
          <p:cNvPr id="2" name="Immagin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12160" y="4149079"/>
            <a:ext cx="3131840" cy="2695561"/>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idx="4294967295"/>
          </p:nvPr>
        </p:nvSpPr>
        <p:spPr bwMode="auto">
          <a:xfrm>
            <a:off x="228600" y="228600"/>
            <a:ext cx="7543800" cy="9906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fr-FR" sz="4000" b="1" dirty="0">
                <a:solidFill>
                  <a:srgbClr val="037387"/>
                </a:solidFill>
              </a:rPr>
              <a:t>RADICI STORICHE DELLO STIGMA</a:t>
            </a:r>
            <a:r>
              <a:rPr lang="it-IT" sz="4000" b="1" dirty="0">
                <a:solidFill>
                  <a:srgbClr val="037387"/>
                </a:solidFill>
              </a:rPr>
              <a:t> </a:t>
            </a:r>
            <a:r>
              <a:rPr lang="it-IT" sz="4000" b="1" dirty="0" smtClean="0">
                <a:solidFill>
                  <a:srgbClr val="037387"/>
                </a:solidFill>
              </a:rPr>
              <a:t>4</a:t>
            </a:r>
            <a:endParaRPr lang="it-IT" sz="4000" b="1" dirty="0">
              <a:solidFill>
                <a:srgbClr val="037387"/>
              </a:solidFill>
              <a:cs typeface="+mj-cs"/>
            </a:endParaRPr>
          </a:p>
        </p:txBody>
      </p:sp>
      <p:sp>
        <p:nvSpPr>
          <p:cNvPr id="160771" name="Rectangle 3"/>
          <p:cNvSpPr>
            <a:spLocks noGrp="1" noChangeArrowheads="1"/>
          </p:cNvSpPr>
          <p:nvPr>
            <p:ph type="body" sz="half" idx="4294967295"/>
          </p:nvPr>
        </p:nvSpPr>
        <p:spPr bwMode="auto">
          <a:xfrm>
            <a:off x="539552" y="1844824"/>
            <a:ext cx="7992888" cy="501317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ct val="90000"/>
              </a:lnSpc>
              <a:defRPr/>
            </a:pPr>
            <a:r>
              <a:rPr lang="it-IT" sz="2800" b="1" dirty="0" smtClean="0">
                <a:solidFill>
                  <a:srgbClr val="800000"/>
                </a:solidFill>
                <a:latin typeface="Calibri" charset="0"/>
              </a:rPr>
              <a:t>Rivoluzione industriale</a:t>
            </a:r>
          </a:p>
          <a:p>
            <a:pPr lvl="1">
              <a:lnSpc>
                <a:spcPct val="90000"/>
              </a:lnSpc>
              <a:defRPr/>
            </a:pPr>
            <a:r>
              <a:rPr lang="it-IT" sz="2400" dirty="0" smtClean="0">
                <a:solidFill>
                  <a:srgbClr val="037387"/>
                </a:solidFill>
                <a:latin typeface="Calibri" charset="0"/>
              </a:rPr>
              <a:t>Cultura ed etica del lavoro come valore umano</a:t>
            </a:r>
          </a:p>
          <a:p>
            <a:pPr lvl="1">
              <a:lnSpc>
                <a:spcPct val="90000"/>
              </a:lnSpc>
              <a:defRPr/>
            </a:pPr>
            <a:r>
              <a:rPr lang="it-IT" sz="2400" dirty="0" smtClean="0">
                <a:solidFill>
                  <a:srgbClr val="037387"/>
                </a:solidFill>
                <a:latin typeface="Calibri" charset="0"/>
              </a:rPr>
              <a:t>Disabilità prodotto della società</a:t>
            </a:r>
          </a:p>
          <a:p>
            <a:pPr lvl="1">
              <a:lnSpc>
                <a:spcPct val="90000"/>
              </a:lnSpc>
              <a:defRPr/>
            </a:pPr>
            <a:r>
              <a:rPr lang="it-IT" sz="2400" dirty="0" smtClean="0">
                <a:solidFill>
                  <a:srgbClr val="037387"/>
                </a:solidFill>
                <a:latin typeface="Calibri" charset="0"/>
              </a:rPr>
              <a:t>Codifica della disabilità intellettiva (idiozia): distinzione fra malattia mentale (i lunatici) e disabilità</a:t>
            </a:r>
          </a:p>
          <a:p>
            <a:pPr marL="471487" lvl="1" indent="0">
              <a:lnSpc>
                <a:spcPct val="90000"/>
              </a:lnSpc>
              <a:buNone/>
              <a:defRPr/>
            </a:pPr>
            <a:r>
              <a:rPr lang="it-IT" sz="2400" dirty="0">
                <a:solidFill>
                  <a:srgbClr val="037387"/>
                </a:solidFill>
                <a:latin typeface="Calibri" charset="0"/>
              </a:rPr>
              <a:t> </a:t>
            </a:r>
            <a:r>
              <a:rPr lang="it-IT" sz="2400" dirty="0" smtClean="0">
                <a:solidFill>
                  <a:srgbClr val="037387"/>
                </a:solidFill>
                <a:latin typeface="Calibri" charset="0"/>
              </a:rPr>
              <a:t>     cognitiva (i matti))</a:t>
            </a:r>
          </a:p>
          <a:p>
            <a:pPr lvl="1">
              <a:lnSpc>
                <a:spcPct val="90000"/>
              </a:lnSpc>
              <a:defRPr/>
            </a:pPr>
            <a:r>
              <a:rPr lang="it-IT" sz="2400" dirty="0" smtClean="0">
                <a:solidFill>
                  <a:srgbClr val="037387"/>
                </a:solidFill>
                <a:latin typeface="Calibri" charset="0"/>
              </a:rPr>
              <a:t>Primi istituti per disabilità intellettiva</a:t>
            </a:r>
          </a:p>
          <a:p>
            <a:pPr marL="471487" lvl="1" indent="0">
              <a:lnSpc>
                <a:spcPct val="90000"/>
              </a:lnSpc>
              <a:buNone/>
              <a:defRPr/>
            </a:pPr>
            <a:r>
              <a:rPr lang="it-IT" sz="2400" dirty="0">
                <a:solidFill>
                  <a:srgbClr val="037387"/>
                </a:solidFill>
                <a:latin typeface="Calibri" charset="0"/>
              </a:rPr>
              <a:t> </a:t>
            </a:r>
            <a:r>
              <a:rPr lang="it-IT" sz="2400" dirty="0" smtClean="0">
                <a:solidFill>
                  <a:srgbClr val="037387"/>
                </a:solidFill>
                <a:latin typeface="Calibri" charset="0"/>
              </a:rPr>
              <a:t>    e mentale</a:t>
            </a:r>
          </a:p>
          <a:p>
            <a:pPr>
              <a:lnSpc>
                <a:spcPct val="90000"/>
              </a:lnSpc>
              <a:defRPr/>
            </a:pPr>
            <a:r>
              <a:rPr lang="it-IT" sz="2800" b="1" dirty="0" smtClean="0">
                <a:solidFill>
                  <a:srgbClr val="8F3A38"/>
                </a:solidFill>
                <a:latin typeface="Calibri" charset="0"/>
              </a:rPr>
              <a:t>Nascita dell’approccio pedagogico</a:t>
            </a:r>
          </a:p>
          <a:p>
            <a:pPr marL="0" indent="0">
              <a:lnSpc>
                <a:spcPct val="90000"/>
              </a:lnSpc>
              <a:buNone/>
              <a:defRPr/>
            </a:pPr>
            <a:r>
              <a:rPr lang="it-IT" sz="2800" b="1" dirty="0" smtClean="0">
                <a:solidFill>
                  <a:srgbClr val="8F3A38"/>
                </a:solidFill>
                <a:latin typeface="Calibri" charset="0"/>
              </a:rPr>
              <a:t>      alla disabilità intellettiva e alla sordità </a:t>
            </a:r>
          </a:p>
          <a:p>
            <a:pPr marL="0" indent="0">
              <a:lnSpc>
                <a:spcPct val="90000"/>
              </a:lnSpc>
              <a:buNone/>
              <a:defRPr/>
            </a:pPr>
            <a:r>
              <a:rPr lang="it-IT" sz="2800" b="1" dirty="0">
                <a:solidFill>
                  <a:srgbClr val="8F3A38"/>
                </a:solidFill>
                <a:latin typeface="Calibri" charset="0"/>
              </a:rPr>
              <a:t>	</a:t>
            </a:r>
            <a:r>
              <a:rPr lang="it-IT" sz="2800" b="1" dirty="0" smtClean="0">
                <a:solidFill>
                  <a:srgbClr val="8F3A38"/>
                </a:solidFill>
                <a:latin typeface="Calibri" charset="0"/>
              </a:rPr>
              <a:t>			         (Jean </a:t>
            </a:r>
            <a:r>
              <a:rPr lang="it-IT" sz="2800" b="1" dirty="0" err="1" smtClean="0">
                <a:solidFill>
                  <a:srgbClr val="8F3A38"/>
                </a:solidFill>
                <a:latin typeface="Calibri" charset="0"/>
              </a:rPr>
              <a:t>Itard</a:t>
            </a:r>
            <a:r>
              <a:rPr lang="it-IT" sz="2800" b="1" dirty="0" smtClean="0">
                <a:solidFill>
                  <a:srgbClr val="8F3A38"/>
                </a:solidFill>
                <a:latin typeface="Calibri" charset="0"/>
              </a:rPr>
              <a:t>)</a:t>
            </a:r>
            <a:endParaRPr lang="it-IT" sz="2800" b="1" dirty="0">
              <a:solidFill>
                <a:srgbClr val="800000"/>
              </a:solidFill>
              <a:latin typeface="Calibri" charset="0"/>
            </a:endParaRPr>
          </a:p>
        </p:txBody>
      </p:sp>
      <p:pic>
        <p:nvPicPr>
          <p:cNvPr id="3" name="Immagin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5991" y="3789040"/>
            <a:ext cx="2397385" cy="3033114"/>
          </a:xfrm>
          <a:prstGeom prst="rect">
            <a:avLst/>
          </a:prstGeom>
        </p:spPr>
      </p:pic>
    </p:spTree>
    <p:extLst>
      <p:ext uri="{BB962C8B-B14F-4D97-AF65-F5344CB8AC3E}">
        <p14:creationId xmlns:p14="http://schemas.microsoft.com/office/powerpoint/2010/main" val="16966700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idx="4294967295"/>
          </p:nvPr>
        </p:nvSpPr>
        <p:spPr bwMode="auto">
          <a:xfrm>
            <a:off x="251520" y="404664"/>
            <a:ext cx="8231832" cy="89614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it-IT" sz="3600" b="1" dirty="0" smtClean="0">
                <a:solidFill>
                  <a:srgbClr val="037387"/>
                </a:solidFill>
                <a:cs typeface="+mj-cs"/>
              </a:rPr>
              <a:t>DALL’EUGENETICA ALL’APPROCCIO SOCIALE</a:t>
            </a:r>
            <a:endParaRPr lang="it-IT" sz="3600" dirty="0">
              <a:cs typeface="+mj-cs"/>
            </a:endParaRPr>
          </a:p>
        </p:txBody>
      </p:sp>
      <p:sp>
        <p:nvSpPr>
          <p:cNvPr id="162819" name="Rectangle 3"/>
          <p:cNvSpPr>
            <a:spLocks noGrp="1" noChangeArrowheads="1"/>
          </p:cNvSpPr>
          <p:nvPr>
            <p:ph type="body" sz="half" idx="4294967295"/>
          </p:nvPr>
        </p:nvSpPr>
        <p:spPr bwMode="auto">
          <a:xfrm>
            <a:off x="467544" y="1700808"/>
            <a:ext cx="7971656" cy="47244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ct val="90000"/>
              </a:lnSpc>
              <a:buFont typeface="Arial" charset="0"/>
              <a:buNone/>
              <a:defRPr/>
            </a:pPr>
            <a:r>
              <a:rPr lang="it-IT" sz="2800" b="1" dirty="0" smtClean="0">
                <a:solidFill>
                  <a:srgbClr val="8F3A38"/>
                </a:solidFill>
                <a:latin typeface="Calibri" charset="0"/>
                <a:cs typeface="+mn-cs"/>
              </a:rPr>
              <a:t>Epoca contemporanea</a:t>
            </a:r>
            <a:endParaRPr lang="it-IT" sz="2800" b="1" dirty="0" smtClean="0">
              <a:solidFill>
                <a:srgbClr val="037387"/>
              </a:solidFill>
              <a:latin typeface="Calibri" charset="0"/>
              <a:cs typeface="+mn-cs"/>
            </a:endParaRPr>
          </a:p>
          <a:p>
            <a:pPr>
              <a:lnSpc>
                <a:spcPct val="90000"/>
              </a:lnSpc>
              <a:defRPr/>
            </a:pPr>
            <a:r>
              <a:rPr lang="it-IT" sz="2400" dirty="0" smtClean="0">
                <a:solidFill>
                  <a:srgbClr val="037387"/>
                </a:solidFill>
              </a:rPr>
              <a:t>L</a:t>
            </a:r>
            <a:r>
              <a:rPr lang="it-IT" altLang="ja-JP" sz="2400" dirty="0" smtClean="0">
                <a:solidFill>
                  <a:srgbClr val="037387"/>
                </a:solidFill>
              </a:rPr>
              <a:t>’</a:t>
            </a:r>
            <a:r>
              <a:rPr lang="it-IT" sz="2400" dirty="0" smtClean="0">
                <a:solidFill>
                  <a:srgbClr val="037387"/>
                </a:solidFill>
              </a:rPr>
              <a:t>eugenetica e lo sterminio delle persone con disabilità del regime nazista </a:t>
            </a:r>
          </a:p>
          <a:p>
            <a:pPr>
              <a:lnSpc>
                <a:spcPct val="90000"/>
              </a:lnSpc>
              <a:defRPr/>
            </a:pPr>
            <a:r>
              <a:rPr lang="it-IT" sz="2400" dirty="0" smtClean="0">
                <a:solidFill>
                  <a:srgbClr val="8F3A38"/>
                </a:solidFill>
                <a:latin typeface="Calibri" charset="0"/>
                <a:cs typeface="+mn-cs"/>
              </a:rPr>
              <a:t>Nuove forme di disabilità, effetto della « società del rischio » </a:t>
            </a:r>
            <a:endParaRPr lang="it-IT" sz="2400" dirty="0" smtClean="0">
              <a:solidFill>
                <a:srgbClr val="037387"/>
              </a:solidFill>
              <a:latin typeface="Calibri" charset="0"/>
              <a:cs typeface="+mn-cs"/>
            </a:endParaRPr>
          </a:p>
          <a:p>
            <a:pPr>
              <a:lnSpc>
                <a:spcPct val="90000"/>
              </a:lnSpc>
              <a:defRPr/>
            </a:pPr>
            <a:r>
              <a:rPr lang="it-IT" sz="2400" dirty="0" smtClean="0">
                <a:solidFill>
                  <a:srgbClr val="037387"/>
                </a:solidFill>
                <a:latin typeface="Calibri" charset="0"/>
                <a:cs typeface="+mn-cs"/>
              </a:rPr>
              <a:t>Sviluppo di sistemi di cura e</a:t>
            </a:r>
          </a:p>
          <a:p>
            <a:pPr marL="0" indent="0">
              <a:lnSpc>
                <a:spcPct val="90000"/>
              </a:lnSpc>
              <a:buNone/>
              <a:defRPr/>
            </a:pPr>
            <a:r>
              <a:rPr lang="it-IT" sz="2400" dirty="0" smtClean="0">
                <a:solidFill>
                  <a:srgbClr val="037387"/>
                </a:solidFill>
                <a:latin typeface="Calibri" charset="0"/>
                <a:cs typeface="+mn-cs"/>
              </a:rPr>
              <a:t>     di assistenza </a:t>
            </a:r>
          </a:p>
          <a:p>
            <a:pPr>
              <a:lnSpc>
                <a:spcPct val="90000"/>
              </a:lnSpc>
              <a:defRPr/>
            </a:pPr>
            <a:r>
              <a:rPr lang="it-IT" sz="2400" b="1" dirty="0" smtClean="0">
                <a:solidFill>
                  <a:srgbClr val="8F3A38"/>
                </a:solidFill>
                <a:latin typeface="Calibri" charset="0"/>
                <a:cs typeface="+mn-cs"/>
              </a:rPr>
              <a:t>Prospettiva sociale della </a:t>
            </a:r>
          </a:p>
          <a:p>
            <a:pPr marL="0" indent="0">
              <a:lnSpc>
                <a:spcPct val="90000"/>
              </a:lnSpc>
              <a:buNone/>
              <a:defRPr/>
            </a:pPr>
            <a:r>
              <a:rPr lang="it-IT" sz="2400" b="1" dirty="0" smtClean="0">
                <a:solidFill>
                  <a:srgbClr val="8F3A38"/>
                </a:solidFill>
                <a:latin typeface="Calibri" charset="0"/>
                <a:cs typeface="+mn-cs"/>
              </a:rPr>
              <a:t>      disabilità</a:t>
            </a:r>
            <a:endParaRPr lang="it-IT" sz="2400" b="1" dirty="0">
              <a:solidFill>
                <a:srgbClr val="037387"/>
              </a:solidFill>
              <a:latin typeface="Calibri" charset="0"/>
              <a:cs typeface="+mn-cs"/>
            </a:endParaRPr>
          </a:p>
        </p:txBody>
      </p:sp>
      <p:pic>
        <p:nvPicPr>
          <p:cNvPr id="3" name="Immagine 2"/>
          <p:cNvPicPr>
            <a:picLocks noChangeAspect="1"/>
          </p:cNvPicPr>
          <p:nvPr/>
        </p:nvPicPr>
        <p:blipFill>
          <a:blip r:embed="rId3"/>
          <a:stretch>
            <a:fillRect/>
          </a:stretch>
        </p:blipFill>
        <p:spPr>
          <a:xfrm>
            <a:off x="5118100" y="3441700"/>
            <a:ext cx="4025900" cy="34163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Profilo">
  <a:themeElements>
    <a:clrScheme name="Profilo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Profilo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o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o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o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o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o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o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o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o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2004:Modelli:Presentazioni:Strutture:Profilo</Template>
  <TotalTime>1078</TotalTime>
  <Words>1441</Words>
  <Application>Microsoft Macintosh PowerPoint</Application>
  <PresentationFormat>Presentazione su schermo (4:3)</PresentationFormat>
  <Paragraphs>170</Paragraphs>
  <Slides>20</Slides>
  <Notes>15</Notes>
  <HiddenSlides>0</HiddenSlides>
  <MMClips>0</MMClips>
  <ScaleCrop>false</ScaleCrop>
  <HeadingPairs>
    <vt:vector size="4" baseType="variant">
      <vt:variant>
        <vt:lpstr>Tema</vt:lpstr>
      </vt:variant>
      <vt:variant>
        <vt:i4>1</vt:i4>
      </vt:variant>
      <vt:variant>
        <vt:lpstr>Titoli diapositive</vt:lpstr>
      </vt:variant>
      <vt:variant>
        <vt:i4>20</vt:i4>
      </vt:variant>
    </vt:vector>
  </HeadingPairs>
  <TitlesOfParts>
    <vt:vector size="21" baseType="lpstr">
      <vt:lpstr>Profilo</vt:lpstr>
      <vt:lpstr>Presentazione di PowerPoint</vt:lpstr>
      <vt:lpstr>EVOLUZIONE DEL CONCETTO DI DISABILITA’</vt:lpstr>
      <vt:lpstr>MODELLO MEDICO DELLA DISABILITA’</vt:lpstr>
      <vt:lpstr>PREGIUDIZI SULLA DISABILITA’</vt:lpstr>
      <vt:lpstr>RADICI STORICHE DELLO STIGMA 1</vt:lpstr>
      <vt:lpstr>RADICI STORICHE DELLO STIGMA 2</vt:lpstr>
      <vt:lpstr>RADICI STORICHE DELLO STIGMA 3</vt:lpstr>
      <vt:lpstr>RADICI STORICHE DELLO STIGMA 4</vt:lpstr>
      <vt:lpstr>DALL’EUGENETICA ALL’APPROCCIO SOCIALE</vt:lpstr>
      <vt:lpstr>L’APPROCCIO SOCIALE ALLA DISABILITA’</vt:lpstr>
      <vt:lpstr>LA  RIVOLUZIONE DEL NUOVO MILLENNIO</vt:lpstr>
      <vt:lpstr>Presentazione di PowerPoint</vt:lpstr>
      <vt:lpstr>PERCHÈ UNA CONVENZIONE?</vt:lpstr>
      <vt:lpstr>CAMBIAMENTO DI PARADIGMA</vt:lpstr>
      <vt:lpstr>CONVENZIONE ONU: Principi e obblighi generali</vt:lpstr>
      <vt:lpstr>L’ITALIA E’ DAVVERO UN PAESE INCLUSIVO? </vt:lpstr>
      <vt:lpstr>STRUTTURE “DOPO DI NOI”-  ITALIA</vt:lpstr>
      <vt:lpstr>SERVIZI INCLUSIVI Studio DECLOC</vt:lpstr>
      <vt:lpstr>Capacità giuridica nella Convenzione ONU (Art.12)</vt:lpstr>
      <vt:lpstr>TUTTO CIO’ CHE VIENE FATTO PER ME SENZA DI ME E’ FATTO CONTRO DI ME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Donata Vivanti, vice-presidente</dc:title>
  <dc:creator>Utente della copia di valutazione di Office 2004</dc:creator>
  <cp:lastModifiedBy>Utente di Microsoft Office</cp:lastModifiedBy>
  <cp:revision>134</cp:revision>
  <cp:lastPrinted>2014-05-19T17:57:11Z</cp:lastPrinted>
  <dcterms:created xsi:type="dcterms:W3CDTF">2013-09-13T05:06:01Z</dcterms:created>
  <dcterms:modified xsi:type="dcterms:W3CDTF">2018-01-18T08:04:02Z</dcterms:modified>
</cp:coreProperties>
</file>